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96" r:id="rId5"/>
    <p:sldMasterId id="2147483698" r:id="rId6"/>
  </p:sldMasterIdLst>
  <p:notesMasterIdLst>
    <p:notesMasterId r:id="rId15"/>
  </p:notesMasterIdLst>
  <p:handoutMasterIdLst>
    <p:handoutMasterId r:id="rId16"/>
  </p:handoutMasterIdLst>
  <p:sldIdLst>
    <p:sldId id="1546" r:id="rId7"/>
    <p:sldId id="1283" r:id="rId8"/>
    <p:sldId id="1210" r:id="rId9"/>
    <p:sldId id="2145708296" r:id="rId10"/>
    <p:sldId id="2145708320" r:id="rId11"/>
    <p:sldId id="2145708315" r:id="rId12"/>
    <p:sldId id="2145708297" r:id="rId13"/>
    <p:sldId id="1103" r:id="rId1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113" userDrawn="1">
          <p15:clr>
            <a:srgbClr val="A4A3A4"/>
          </p15:clr>
        </p15:guide>
        <p15:guide id="4" pos="532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347647C-82DF-3714-D566-1F297C5840CD}" name="SOPHIA PAPADAKIS" initials="SP" userId="341674e120739e96"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2CF"/>
    <a:srgbClr val="F65580"/>
    <a:srgbClr val="AF2573"/>
    <a:srgbClr val="000000"/>
    <a:srgbClr val="75BA1F"/>
    <a:srgbClr val="EE8B00"/>
    <a:srgbClr val="00A3DC"/>
    <a:srgbClr val="FFB81B"/>
    <a:srgbClr val="DA2A1B"/>
    <a:srgbClr val="01A5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10"/>
    <p:restoredTop sz="65704" autoAdjust="0"/>
  </p:normalViewPr>
  <p:slideViewPr>
    <p:cSldViewPr snapToGrid="0">
      <p:cViewPr varScale="1">
        <p:scale>
          <a:sx n="78" d="100"/>
          <a:sy n="78" d="100"/>
        </p:scale>
        <p:origin x="2600" y="184"/>
      </p:cViewPr>
      <p:guideLst>
        <p:guide orient="horz" pos="2160"/>
        <p:guide pos="2880"/>
        <p:guide orient="horz" pos="3113"/>
        <p:guide pos="5321"/>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latin typeface="Century Gothic" panose="020B0502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6CA80A-42B6-8E41-9525-2A086360CB33}" type="datetime1">
              <a:rPr lang="en-US">
                <a:latin typeface="Century Gothic" panose="020B0502020202020204" pitchFamily="34" charset="0"/>
              </a:rPr>
              <a:pPr>
                <a:defRPr/>
              </a:pPr>
              <a:t>3/3/24</a:t>
            </a:fld>
            <a:endParaRPr lang="en-US">
              <a:latin typeface="Century Gothic" panose="020B0502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latin typeface="Century Gothic" panose="020B0502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21D9719-0090-5543-A777-ABB8C070B7A9}" type="slidenum">
              <a:rPr lang="en-US">
                <a:latin typeface="Century Gothic" panose="020B0502020202020204" pitchFamily="34" charset="0"/>
              </a:rPr>
              <a:pPr>
                <a:defRPr/>
              </a:pPr>
              <a:t>‹#›</a:t>
            </a:fld>
            <a:endParaRPr lang="en-US">
              <a:latin typeface="Century Gothic" panose="020B0502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3C4B8611-C51B-8D42-9529-83F35716B3F2}" type="datetime1">
              <a:rPr lang="en-US" smtClean="0"/>
              <a:pPr>
                <a:defRPr/>
              </a:pPr>
              <a:t>3/3/24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242A2382-4541-B845-B6D5-E8B5A330E247}" type="slidenum">
              <a:rPr lang="en-US" smtClean="0"/>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1pPr>
    <a:lvl2pPr marL="4572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2pPr>
    <a:lvl3pPr marL="9144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3pPr>
    <a:lvl4pPr marL="13716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4pPr>
    <a:lvl5pPr marL="18288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learning.ncsct.co.uk/vbaplus_homelessness-stage_29"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a:latin typeface="Arial" panose="020B0604020202020204" pitchFamily="34" charset="0"/>
                <a:cs typeface="Arial" panose="020B0604020202020204" pitchFamily="34" charset="0"/>
              </a:rPr>
              <a:t>Carbon monoxide testing as a motivational tool</a:t>
            </a:r>
          </a:p>
          <a:p>
            <a:endParaRPr lang="en-US">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a:effectLst/>
                <a:latin typeface="Arial" panose="020B0604020202020204" pitchFamily="34" charset="0"/>
                <a:ea typeface="Times New Roman" panose="02020603050405020304" pitchFamily="18" charset="0"/>
                <a:cs typeface="Arial" panose="020B0604020202020204" pitchFamily="34" charset="0"/>
              </a:rPr>
              <a:t>We are now going to look in more detail at carbon monoxide monitoring and its role as a motivational tool. </a:t>
            </a:r>
          </a:p>
          <a:p>
            <a:endParaRPr lang="en-US"/>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a:t>
            </a:fld>
            <a:endParaRPr lang="en-US"/>
          </a:p>
        </p:txBody>
      </p:sp>
    </p:spTree>
    <p:extLst>
      <p:ext uri="{BB962C8B-B14F-4D97-AF65-F5344CB8AC3E}">
        <p14:creationId xmlns:p14="http://schemas.microsoft.com/office/powerpoint/2010/main" val="2079373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B33A0252-7C6C-4FDC-91A0-130424FFDA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B7A2D71-46FE-4D2F-9884-B83BAFEE78D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b="1">
                <a:solidFill>
                  <a:schemeClr val="accent2">
                    <a:lumMod val="75000"/>
                  </a:schemeClr>
                </a:solidFill>
                <a:latin typeface="Arial"/>
                <a:cs typeface="Arial"/>
              </a:rPr>
              <a:t>CO is a poisonous gas contained in cigarette smoke;</a:t>
            </a:r>
            <a:r>
              <a:rPr lang="en-US" sz="1200">
                <a:solidFill>
                  <a:schemeClr val="accent2">
                    <a:lumMod val="75000"/>
                  </a:schemeClr>
                </a:solidFill>
                <a:latin typeface="Arial"/>
                <a:cs typeface="Arial"/>
              </a:rPr>
              <a:t> </a:t>
            </a:r>
            <a:r>
              <a:rPr lang="en-US" sz="1200">
                <a:latin typeface="Arial"/>
                <a:cs typeface="Arial"/>
              </a:rPr>
              <a:t>it affects the body’s</a:t>
            </a:r>
            <a:r>
              <a:rPr lang="en-CA" sz="1200">
                <a:latin typeface="Arial"/>
                <a:cs typeface="Arial"/>
              </a:rPr>
              <a:t> </a:t>
            </a:r>
            <a:r>
              <a:rPr lang="en-US" sz="1200">
                <a:latin typeface="Arial"/>
                <a:cs typeface="Arial"/>
              </a:rPr>
              <a:t>ability to transport oxygen around the body. </a:t>
            </a:r>
            <a:endParaRPr lang="en-CA" sz="1200" i="1">
              <a:solidFill>
                <a:srgbClr val="FF9A1A"/>
              </a:solidFill>
              <a:effectLst/>
              <a:latin typeface="Arial" panose="020B0604020202020204" pitchFamily="34" charset="0"/>
              <a:cs typeface="Arial" panose="020B0604020202020204" pitchFamily="34" charset="0"/>
            </a:endParaRPr>
          </a:p>
          <a:p>
            <a:endParaRPr lang="en-CA" sz="1200" i="1">
              <a:solidFill>
                <a:srgbClr val="FF9A1A"/>
              </a:solidFill>
              <a:effectLst/>
              <a:latin typeface="Arial" panose="020B0604020202020204" pitchFamily="34" charset="0"/>
              <a:cs typeface="Arial" panose="020B0604020202020204" pitchFamily="34" charset="0"/>
            </a:endParaRPr>
          </a:p>
          <a:p>
            <a:r>
              <a:rPr lang="en-CA" sz="1200" i="1">
                <a:solidFill>
                  <a:srgbClr val="FF9A1A"/>
                </a:solidFill>
                <a:effectLst/>
                <a:latin typeface="Arial"/>
                <a:cs typeface="Arial"/>
              </a:rPr>
              <a:t>CO is absorbed into the blood</a:t>
            </a:r>
            <a:r>
              <a:rPr lang="en-CA" sz="1200" i="0">
                <a:solidFill>
                  <a:srgbClr val="FF9A1A"/>
                </a:solidFill>
                <a:effectLst/>
                <a:latin typeface="Arial"/>
                <a:cs typeface="Arial"/>
              </a:rPr>
              <a:t> </a:t>
            </a:r>
            <a:r>
              <a:rPr lang="en-CA" sz="1200" i="1">
                <a:solidFill>
                  <a:srgbClr val="FF9A1A"/>
                </a:solidFill>
                <a:effectLst/>
                <a:latin typeface="Arial"/>
                <a:cs typeface="Arial"/>
              </a:rPr>
              <a:t>from the lungs. It binds to</a:t>
            </a:r>
            <a:r>
              <a:rPr lang="en-CA" sz="1200" i="0">
                <a:solidFill>
                  <a:srgbClr val="FF9A1A"/>
                </a:solidFill>
                <a:effectLst/>
                <a:latin typeface="Arial"/>
                <a:cs typeface="Arial"/>
              </a:rPr>
              <a:t> </a:t>
            </a:r>
            <a:r>
              <a:rPr lang="en-CA" sz="1200" i="1">
                <a:solidFill>
                  <a:srgbClr val="FF9A1A"/>
                </a:solidFill>
                <a:effectLst/>
                <a:latin typeface="Arial"/>
                <a:cs typeface="Arial"/>
              </a:rPr>
              <a:t>haemoglobin in red blood cells</a:t>
            </a:r>
            <a:r>
              <a:rPr lang="en-CA" sz="1200" i="0">
                <a:solidFill>
                  <a:srgbClr val="FF9A1A"/>
                </a:solidFill>
                <a:effectLst/>
                <a:latin typeface="Arial"/>
                <a:cs typeface="Arial"/>
              </a:rPr>
              <a:t> </a:t>
            </a:r>
            <a:r>
              <a:rPr lang="en-CA" sz="1200" i="1">
                <a:solidFill>
                  <a:srgbClr val="FF9A1A"/>
                </a:solidFill>
                <a:effectLst/>
                <a:latin typeface="Arial"/>
                <a:cs typeface="Arial"/>
              </a:rPr>
              <a:t>about 200 times as readily as</a:t>
            </a:r>
            <a:r>
              <a:rPr lang="en-CA" sz="1200" i="0">
                <a:solidFill>
                  <a:srgbClr val="FF9A1A"/>
                </a:solidFill>
                <a:effectLst/>
                <a:latin typeface="Arial"/>
                <a:cs typeface="Arial"/>
              </a:rPr>
              <a:t> </a:t>
            </a:r>
            <a:r>
              <a:rPr lang="en-CA" sz="1200" i="1">
                <a:solidFill>
                  <a:srgbClr val="FF9A1A"/>
                </a:solidFill>
                <a:effectLst/>
                <a:latin typeface="Arial"/>
                <a:cs typeface="Arial"/>
              </a:rPr>
              <a:t>oxygen. CO deprives the body</a:t>
            </a:r>
            <a:r>
              <a:rPr lang="en-CA" sz="1200" i="0">
                <a:solidFill>
                  <a:srgbClr val="FF9A1A"/>
                </a:solidFill>
                <a:effectLst/>
                <a:latin typeface="Arial"/>
                <a:cs typeface="Arial"/>
              </a:rPr>
              <a:t> </a:t>
            </a:r>
            <a:r>
              <a:rPr lang="en-CA" sz="1200" i="1">
                <a:solidFill>
                  <a:srgbClr val="FF9A1A"/>
                </a:solidFill>
                <a:effectLst/>
                <a:latin typeface="Arial"/>
                <a:cs typeface="Arial"/>
              </a:rPr>
              <a:t>of oxygen which the body</a:t>
            </a:r>
            <a:r>
              <a:rPr lang="en-CA" sz="1200" i="0">
                <a:solidFill>
                  <a:srgbClr val="FF9A1A"/>
                </a:solidFill>
                <a:effectLst/>
                <a:latin typeface="Arial"/>
                <a:cs typeface="Arial"/>
              </a:rPr>
              <a:t> </a:t>
            </a:r>
            <a:r>
              <a:rPr lang="en-CA" sz="1200" i="1">
                <a:solidFill>
                  <a:srgbClr val="FF9A1A"/>
                </a:solidFill>
                <a:effectLst/>
                <a:latin typeface="Arial"/>
                <a:cs typeface="Arial"/>
              </a:rPr>
              <a:t>needs to survive.</a:t>
            </a:r>
          </a:p>
          <a:p>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a:ea typeface="Times New Roman" panose="02020603050405020304" pitchFamily="18" charset="0"/>
                <a:cs typeface="Arial"/>
              </a:rPr>
              <a:t>The tar, carbon monoxide and toxins in tobacco smoke is what causes harm and leads to smoking-related illness.</a:t>
            </a:r>
            <a:r>
              <a:rPr lang="en-CA" sz="1200">
                <a:latin typeface="Arial"/>
                <a:ea typeface="Times New Roman" panose="02020603050405020304" pitchFamily="18" charset="0"/>
                <a:cs typeface="Arial"/>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eaLnBrk="1" fontAlgn="auto" hangingPunct="1">
              <a:spcBef>
                <a:spcPts val="0"/>
              </a:spcBef>
              <a:spcAft>
                <a:spcPts val="0"/>
              </a:spcAft>
              <a:defRPr/>
            </a:pPr>
            <a:endParaRPr lang="en-CA" altLang="en-US" sz="800">
              <a:cs typeface="Geneva" pitchFamily="6" charset="0"/>
            </a:endParaRPr>
          </a:p>
        </p:txBody>
      </p:sp>
      <p:sp>
        <p:nvSpPr>
          <p:cNvPr id="32772" name="Slide Number Placeholder 3">
            <a:extLst>
              <a:ext uri="{FF2B5EF4-FFF2-40B4-BE49-F238E27FC236}">
                <a16:creationId xmlns:a16="http://schemas.microsoft.com/office/drawing/2014/main" id="{1FD0F460-7E27-42B4-9FA6-07455E74405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cs typeface="Geneva" pitchFamily="6" charset="0"/>
              </a:defRPr>
            </a:lvl1pPr>
            <a:lvl2pPr marL="742950" indent="-285750">
              <a:spcBef>
                <a:spcPct val="30000"/>
              </a:spcBef>
              <a:defRPr sz="1200">
                <a:solidFill>
                  <a:schemeClr val="tx1"/>
                </a:solidFill>
                <a:latin typeface="Calibri" panose="020F0502020204030204" pitchFamily="34" charset="0"/>
                <a:ea typeface="Geneva" pitchFamily="6" charset="0"/>
                <a:cs typeface="Geneva" pitchFamily="6" charset="0"/>
              </a:defRPr>
            </a:lvl2pPr>
            <a:lvl3pPr marL="1143000" indent="-228600">
              <a:spcBef>
                <a:spcPct val="30000"/>
              </a:spcBef>
              <a:defRPr sz="1200">
                <a:solidFill>
                  <a:schemeClr val="tx1"/>
                </a:solidFill>
                <a:latin typeface="Calibri" panose="020F0502020204030204" pitchFamily="34" charset="0"/>
                <a:ea typeface="Geneva" pitchFamily="6" charset="0"/>
                <a:cs typeface="Geneva" pitchFamily="6" charset="0"/>
              </a:defRPr>
            </a:lvl3pPr>
            <a:lvl4pPr marL="1600200" indent="-228600">
              <a:spcBef>
                <a:spcPct val="30000"/>
              </a:spcBef>
              <a:defRPr sz="1200">
                <a:solidFill>
                  <a:schemeClr val="tx1"/>
                </a:solidFill>
                <a:latin typeface="Calibri" panose="020F0502020204030204" pitchFamily="34" charset="0"/>
                <a:ea typeface="Geneva" pitchFamily="6" charset="0"/>
                <a:cs typeface="Geneva" pitchFamily="6" charset="0"/>
              </a:defRPr>
            </a:lvl4pPr>
            <a:lvl5pPr marL="2057400" indent="-228600">
              <a:spcBef>
                <a:spcPct val="30000"/>
              </a:spcBef>
              <a:defRPr sz="1200">
                <a:solidFill>
                  <a:schemeClr val="tx1"/>
                </a:solidFill>
                <a:latin typeface="Calibri" panose="020F0502020204030204" pitchFamily="34" charset="0"/>
                <a:ea typeface="Geneva" pitchFamily="6" charset="0"/>
                <a:cs typeface="Geneva" pitchFamily="6"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Geneva" pitchFamily="6" charset="0"/>
                <a:cs typeface="Geneva" pitchFamily="6"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Geneva" pitchFamily="6" charset="0"/>
                <a:cs typeface="Geneva" pitchFamily="6"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Geneva" pitchFamily="6" charset="0"/>
                <a:cs typeface="Geneva" pitchFamily="6"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Geneva" pitchFamily="6" charset="0"/>
                <a:cs typeface="Geneva" pitchFamily="6" charset="0"/>
              </a:defRPr>
            </a:lvl9pPr>
          </a:lstStyle>
          <a:p>
            <a:pPr>
              <a:spcBef>
                <a:spcPct val="0"/>
              </a:spcBef>
            </a:pPr>
            <a:fld id="{BB264C08-E500-44E1-B31C-1FAB5883C442}" type="slidenum">
              <a:rPr lang="en-US" altLang="en-US"/>
              <a:pPr>
                <a:spcBef>
                  <a:spcPct val="0"/>
                </a:spcBef>
              </a:pPr>
              <a:t>2</a:t>
            </a:fld>
            <a:endParaRPr lang="en-US" altLang="en-US"/>
          </a:p>
        </p:txBody>
      </p:sp>
    </p:spTree>
    <p:extLst>
      <p:ext uri="{BB962C8B-B14F-4D97-AF65-F5344CB8AC3E}">
        <p14:creationId xmlns:p14="http://schemas.microsoft.com/office/powerpoint/2010/main" val="3309632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a:lnSpc>
                <a:spcPts val="2800"/>
              </a:lnSpc>
              <a:spcBef>
                <a:spcPts val="500"/>
              </a:spcBef>
              <a:spcAft>
                <a:spcPts val="500"/>
              </a:spcAft>
            </a:pPr>
            <a:r>
              <a:rPr lang="en-US">
                <a:latin typeface="Arial" panose="020B0604020202020204" pitchFamily="34" charset="0"/>
                <a:cs typeface="Arial" panose="020B0604020202020204" pitchFamily="34" charset="0"/>
              </a:rPr>
              <a:t>CO monitors measure the amount of  </a:t>
            </a:r>
            <a:br>
              <a:rPr lang="en-US">
                <a:latin typeface="Arial" panose="020B0604020202020204" pitchFamily="34" charset="0"/>
                <a:cs typeface="Arial" panose="020B0604020202020204" pitchFamily="34" charset="0"/>
              </a:rPr>
            </a:br>
            <a:r>
              <a:rPr lang="en-US">
                <a:latin typeface="Arial" panose="020B0604020202020204" pitchFamily="34" charset="0"/>
                <a:cs typeface="Arial" panose="020B0604020202020204" pitchFamily="34" charset="0"/>
              </a:rPr>
              <a:t>carbon monoxide in expired breath, displayed as parts per million (ppm)  </a:t>
            </a:r>
          </a:p>
          <a:p>
            <a:pPr>
              <a:lnSpc>
                <a:spcPts val="2800"/>
              </a:lnSpc>
              <a:spcBef>
                <a:spcPts val="500"/>
              </a:spcBef>
              <a:spcAft>
                <a:spcPts val="500"/>
              </a:spcAft>
            </a:pPr>
            <a:endParaRPr lang="en-US">
              <a:latin typeface="Arial" panose="020B0604020202020204" pitchFamily="34" charset="0"/>
              <a:cs typeface="Arial" panose="020B0604020202020204" pitchFamily="34" charset="0"/>
            </a:endParaRPr>
          </a:p>
          <a:p>
            <a:pPr>
              <a:lnSpc>
                <a:spcPts val="2800"/>
              </a:lnSpc>
              <a:spcBef>
                <a:spcPts val="500"/>
              </a:spcBef>
              <a:spcAft>
                <a:spcPts val="500"/>
              </a:spcAft>
              <a:buFont typeface="Arial"/>
            </a:pPr>
            <a:r>
              <a:rPr lang="en-US">
                <a:latin typeface="Arial" panose="020B0604020202020204" pitchFamily="34" charset="0"/>
                <a:cs typeface="Arial" panose="020B0604020202020204" pitchFamily="34" charset="0"/>
              </a:rPr>
              <a:t>CO monitors detect exposure to smoke in the previous </a:t>
            </a:r>
            <a:r>
              <a:rPr lang="en-US" b="1">
                <a:latin typeface="Arial" panose="020B0604020202020204" pitchFamily="34" charset="0"/>
                <a:cs typeface="Arial" panose="020B0604020202020204" pitchFamily="34" charset="0"/>
              </a:rPr>
              <a:t>24 – 48 hours</a:t>
            </a:r>
            <a:r>
              <a:rPr lang="en-US">
                <a:latin typeface="Arial" panose="020B0604020202020204" pitchFamily="34" charset="0"/>
                <a:cs typeface="Arial" panose="020B0604020202020204" pitchFamily="34" charset="0"/>
              </a:rPr>
              <a:t> </a:t>
            </a:r>
          </a:p>
          <a:p>
            <a:pPr marL="228600" indent="-228600">
              <a:lnSpc>
                <a:spcPts val="2800"/>
              </a:lnSpc>
              <a:spcBef>
                <a:spcPts val="500"/>
              </a:spcBef>
              <a:spcAft>
                <a:spcPts val="500"/>
              </a:spcAft>
              <a:buFont typeface="Arial"/>
              <a:buChar char="•"/>
            </a:pPr>
            <a:endParaRPr lang="en-US" b="1">
              <a:latin typeface="Arial" panose="020B0604020202020204" pitchFamily="34" charset="0"/>
              <a:cs typeface="Arial" panose="020B0604020202020204" pitchFamily="34" charset="0"/>
            </a:endParaRPr>
          </a:p>
          <a:p>
            <a:pPr>
              <a:lnSpc>
                <a:spcPts val="2800"/>
              </a:lnSpc>
              <a:spcBef>
                <a:spcPts val="500"/>
              </a:spcBef>
              <a:spcAft>
                <a:spcPts val="500"/>
              </a:spcAft>
            </a:pPr>
            <a:r>
              <a:rPr lang="en-US" b="1">
                <a:latin typeface="Arial" panose="020B0604020202020204" pitchFamily="34" charset="0"/>
                <a:cs typeface="Arial" panose="020B0604020202020204" pitchFamily="34" charset="0"/>
              </a:rPr>
              <a:t>Motivational tool, chart progress, by providing with personalized feedback on their smoking, but also immediate benefits of stopping on their body, recovery, and health</a:t>
            </a:r>
            <a:endParaRPr lang="en-GB">
              <a:latin typeface="Arial" panose="020B0604020202020204" pitchFamily="34" charset="0"/>
              <a:cs typeface="Arial" panose="020B0604020202020204" pitchFamily="34" charset="0"/>
            </a:endParaRPr>
          </a:p>
          <a:p>
            <a:endParaRPr lang="en-GB" b="1">
              <a:latin typeface="Arial" panose="020B0604020202020204" pitchFamily="34" charset="0"/>
              <a:cs typeface="Arial" panose="020B0604020202020204" pitchFamily="34" charset="0"/>
            </a:endParaRPr>
          </a:p>
          <a:p>
            <a:r>
              <a:rPr lang="en-GB" b="1">
                <a:latin typeface="Arial" panose="020B0604020202020204" pitchFamily="34" charset="0"/>
                <a:cs typeface="Arial" panose="020B0604020202020204" pitchFamily="34" charset="0"/>
              </a:rPr>
              <a:t>There are a number of CO monitors available and you should follow the instruction accompanying these machines, and local infection control procedures. These actions are fairly common to all monitors however.</a:t>
            </a:r>
            <a:endParaRPr lang="en-US">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r>
              <a:rPr lang="en-GB" b="1">
                <a:latin typeface="Arial" panose="020B0604020202020204" pitchFamily="34" charset="0"/>
                <a:cs typeface="Arial" panose="020B0604020202020204" pitchFamily="34" charset="0"/>
              </a:rPr>
              <a:t>Infection control</a:t>
            </a:r>
            <a:endParaRPr lang="en-US">
              <a:latin typeface="Arial" panose="020B0604020202020204" pitchFamily="34" charset="0"/>
              <a:cs typeface="Arial" panose="020B0604020202020204" pitchFamily="34" charset="0"/>
            </a:endParaRPr>
          </a:p>
          <a:p>
            <a:pPr marL="285750" indent="-285750">
              <a:buFont typeface="Arial,Sans-Serif"/>
              <a:buChar char="•"/>
            </a:pPr>
            <a:r>
              <a:rPr lang="en-GB">
                <a:latin typeface="Arial" panose="020B0604020202020204" pitchFamily="34" charset="0"/>
                <a:cs typeface="Arial" panose="020B0604020202020204" pitchFamily="34" charset="0"/>
              </a:rPr>
              <a:t>Mouthpiece is for single use only</a:t>
            </a:r>
            <a:endParaRPr lang="en-US">
              <a:latin typeface="Arial" panose="020B0604020202020204" pitchFamily="34" charset="0"/>
              <a:cs typeface="Arial" panose="020B0604020202020204" pitchFamily="34" charset="0"/>
            </a:endParaRPr>
          </a:p>
          <a:p>
            <a:pPr marL="285750" indent="-285750">
              <a:buFont typeface="Arial,Sans-Serif"/>
              <a:buChar char="•"/>
            </a:pPr>
            <a:r>
              <a:rPr lang="en-GB">
                <a:latin typeface="Arial" panose="020B0604020202020204" pitchFamily="34" charset="0"/>
                <a:cs typeface="Arial" panose="020B0604020202020204" pitchFamily="34" charset="0"/>
              </a:rPr>
              <a:t>Dispose of mouthpiece by asking patient to remove and immediately throw into bin</a:t>
            </a:r>
            <a:endParaRPr lang="en-US">
              <a:latin typeface="Arial" panose="020B0604020202020204" pitchFamily="34" charset="0"/>
              <a:cs typeface="Arial" panose="020B0604020202020204" pitchFamily="34" charset="0"/>
            </a:endParaRPr>
          </a:p>
          <a:p>
            <a:pPr marL="285750" indent="-285750">
              <a:buFont typeface="Arial,Sans-Serif"/>
              <a:buChar char="•"/>
            </a:pPr>
            <a:r>
              <a:rPr lang="en-GB">
                <a:latin typeface="Arial" panose="020B0604020202020204" pitchFamily="34" charset="0"/>
                <a:cs typeface="Arial" panose="020B0604020202020204" pitchFamily="34" charset="0"/>
              </a:rPr>
              <a:t>Change ‘D’ piece as per instructions (this is the one-way bacteria filter)</a:t>
            </a:r>
            <a:endParaRPr lang="en-US">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r>
              <a:rPr lang="en-GB" b="1">
                <a:latin typeface="Arial" panose="020B0604020202020204" pitchFamily="34" charset="0"/>
                <a:cs typeface="Arial" panose="020B0604020202020204" pitchFamily="34" charset="0"/>
              </a:rPr>
              <a:t>Use recommended compatible wipes</a:t>
            </a:r>
            <a:endParaRPr lang="en-US">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Use of alcohol wipes can affect the electrochemical sensors</a:t>
            </a:r>
            <a:endParaRPr lang="en-US">
              <a:latin typeface="Arial" panose="020B0604020202020204" pitchFamily="34" charset="0"/>
              <a:cs typeface="Arial" panose="020B0604020202020204" pitchFamily="34" charset="0"/>
            </a:endParaRPr>
          </a:p>
          <a:p>
            <a:pPr lvl="1"/>
            <a:r>
              <a:rPr lang="en-GB">
                <a:latin typeface="Arial" panose="020B0604020202020204" pitchFamily="34" charset="0"/>
                <a:cs typeface="Arial" panose="020B0604020202020204" pitchFamily="34" charset="0"/>
              </a:rPr>
              <a:t>Can cause permanent damage</a:t>
            </a:r>
            <a:endParaRPr lang="en-US">
              <a:latin typeface="Arial" panose="020B0604020202020204" pitchFamily="34" charset="0"/>
              <a:cs typeface="Arial" panose="020B0604020202020204" pitchFamily="34" charset="0"/>
            </a:endParaRPr>
          </a:p>
          <a:p>
            <a:pPr lvl="1"/>
            <a:r>
              <a:rPr lang="en-GB">
                <a:latin typeface="Arial" panose="020B0604020202020204" pitchFamily="34" charset="0"/>
                <a:cs typeface="Arial" panose="020B0604020202020204" pitchFamily="34" charset="0"/>
              </a:rPr>
              <a:t>Affect reading giving false positive/negative readings</a:t>
            </a:r>
            <a:endParaRPr lang="en-US">
              <a:latin typeface="Arial" panose="020B0604020202020204" pitchFamily="34" charset="0"/>
              <a:cs typeface="Arial" panose="020B0604020202020204" pitchFamily="34" charset="0"/>
            </a:endParaRPr>
          </a:p>
          <a:p>
            <a:endParaRPr lang="en-US">
              <a:latin typeface="Century Gothic"/>
            </a:endParaRPr>
          </a:p>
          <a:p>
            <a:endParaRPr lang="en-US">
              <a:latin typeface="Century Gothic"/>
            </a:endParaRPr>
          </a:p>
          <a:p>
            <a:endParaRPr lang="en-GB" sz="1200">
              <a:effectLst/>
              <a:latin typeface="Century Gothic"/>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3</a:t>
            </a:fld>
            <a:endParaRPr lang="en-US"/>
          </a:p>
        </p:txBody>
      </p:sp>
    </p:spTree>
    <p:extLst>
      <p:ext uri="{BB962C8B-B14F-4D97-AF65-F5344CB8AC3E}">
        <p14:creationId xmlns:p14="http://schemas.microsoft.com/office/powerpoint/2010/main" val="612932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n-US" b="1">
                <a:latin typeface="Arial" panose="020B0604020202020204" pitchFamily="34" charset="0"/>
                <a:cs typeface="Arial" panose="020B0604020202020204" pitchFamily="34" charset="0"/>
              </a:rPr>
              <a:t>CO testing Demonstration</a:t>
            </a:r>
            <a:endParaRPr lang="en-GB">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We will briefly demonstrate how to conduct a CO test with patients. There are a variety of devices available but they all essentially work in the same way. </a:t>
            </a:r>
            <a:endParaRPr lang="en-GB">
              <a:latin typeface="Arial" panose="020B0604020202020204" pitchFamily="34" charset="0"/>
              <a:cs typeface="Arial" panose="020B0604020202020204" pitchFamily="34" charset="0"/>
            </a:endParaRPr>
          </a:p>
          <a:p>
            <a:endParaRPr lang="en-US">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For patients who suffer from anxiety, you will want to be conscious to explain the test slowly, allow them to take their time and conduct the test when they feel comfortable doing so (possibly later in the session) or at the next session. </a:t>
            </a:r>
            <a:endParaRPr lang="en-GB">
              <a:latin typeface="Arial" panose="020B0604020202020204" pitchFamily="34" charset="0"/>
              <a:cs typeface="Arial" panose="020B0604020202020204" pitchFamily="34" charset="0"/>
            </a:endParaRPr>
          </a:p>
          <a:p>
            <a:r>
              <a:rPr lang="en-CA">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US" b="1">
                <a:latin typeface="Arial" panose="020B0604020202020204" pitchFamily="34" charset="0"/>
                <a:cs typeface="Arial" panose="020B0604020202020204" pitchFamily="34" charset="0"/>
              </a:rPr>
              <a:t>A – VIRTUAL COURSE: </a:t>
            </a:r>
            <a:endParaRPr lang="en-GB">
              <a:latin typeface="Arial" panose="020B0604020202020204" pitchFamily="34" charset="0"/>
              <a:cs typeface="Arial" panose="020B0604020202020204" pitchFamily="34" charset="0"/>
            </a:endParaRPr>
          </a:p>
          <a:p>
            <a:r>
              <a:rPr lang="en-US" b="1">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US" b="1">
                <a:latin typeface="Arial" panose="020B0604020202020204" pitchFamily="34" charset="0"/>
                <a:cs typeface="Arial" panose="020B0604020202020204" pitchFamily="34" charset="0"/>
              </a:rPr>
              <a:t>Option 1: Live demonstration </a:t>
            </a:r>
            <a:endParaRPr lang="en-GB">
              <a:latin typeface="Arial" panose="020B0604020202020204" pitchFamily="34" charset="0"/>
              <a:cs typeface="Arial" panose="020B0604020202020204" pitchFamily="34" charset="0"/>
            </a:endParaRPr>
          </a:p>
          <a:p>
            <a:r>
              <a:rPr lang="en-US" b="1">
                <a:latin typeface="Arial" panose="020B0604020202020204" pitchFamily="34" charset="0"/>
                <a:cs typeface="Arial" panose="020B0604020202020204" pitchFamily="34" charset="0"/>
              </a:rPr>
              <a:t>Equipment needed: </a:t>
            </a:r>
            <a:r>
              <a:rPr lang="en-US">
                <a:latin typeface="Arial" panose="020B0604020202020204" pitchFamily="34" charset="0"/>
                <a:cs typeface="Arial" panose="020B0604020202020204" pitchFamily="34" charset="0"/>
              </a:rPr>
              <a:t>CO monitor, disposable tubes, non-alcoholic wipes.</a:t>
            </a:r>
            <a:endParaRPr lang="en-GB">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Trainer demonstrates how the device is used by conducting test on themselves. Demonstrate:</a:t>
            </a:r>
            <a:endParaRPr lang="en-GB">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a:latin typeface="Arial" panose="020B0604020202020204" pitchFamily="34" charset="0"/>
                <a:cs typeface="Arial" panose="020B0604020202020204" pitchFamily="34" charset="0"/>
              </a:rPr>
              <a:t>How to turn it on</a:t>
            </a:r>
            <a:endParaRPr lang="en-GB">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a:latin typeface="Arial" panose="020B0604020202020204" pitchFamily="34" charset="0"/>
                <a:cs typeface="Arial" panose="020B0604020202020204" pitchFamily="34" charset="0"/>
              </a:rPr>
              <a:t>How to insert mouthpiece</a:t>
            </a:r>
            <a:endParaRPr lang="en-GB">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a:latin typeface="Arial" panose="020B0604020202020204" pitchFamily="34" charset="0"/>
                <a:cs typeface="Arial" panose="020B0604020202020204" pitchFamily="34" charset="0"/>
              </a:rPr>
              <a:t>How to start test</a:t>
            </a:r>
            <a:endParaRPr lang="en-GB">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a:latin typeface="Arial" panose="020B0604020202020204" pitchFamily="34" charset="0"/>
                <a:cs typeface="Arial" panose="020B0604020202020204" pitchFamily="34" charset="0"/>
              </a:rPr>
              <a:t>Take deep breath (hold for 15 seconds while monitor counts down)</a:t>
            </a:r>
            <a:endParaRPr lang="en-GB">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a:latin typeface="Arial" panose="020B0604020202020204" pitchFamily="34" charset="0"/>
                <a:cs typeface="Arial" panose="020B0604020202020204" pitchFamily="34" charset="0"/>
              </a:rPr>
              <a:t>Monitor beeps last 3 seconds, pass to the patient</a:t>
            </a:r>
            <a:endParaRPr lang="en-GB">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a:latin typeface="Arial" panose="020B0604020202020204" pitchFamily="34" charset="0"/>
                <a:cs typeface="Arial" panose="020B0604020202020204" pitchFamily="34" charset="0"/>
              </a:rPr>
              <a:t>Advise patient to exhale slowly, aiming to empty their lungs of air</a:t>
            </a:r>
            <a:endParaRPr lang="en-GB">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a:latin typeface="Arial" panose="020B0604020202020204" pitchFamily="34" charset="0"/>
                <a:cs typeface="Arial" panose="020B0604020202020204" pitchFamily="34" charset="0"/>
              </a:rPr>
              <a:t>Show where the result is displayed on the monitor</a:t>
            </a:r>
            <a:endParaRPr lang="en-GB">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a:latin typeface="Arial" panose="020B0604020202020204" pitchFamily="34" charset="0"/>
                <a:cs typeface="Arial" panose="020B0604020202020204" pitchFamily="34" charset="0"/>
              </a:rPr>
              <a:t>Dispose of monitor</a:t>
            </a:r>
            <a:endParaRPr lang="en-GB">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a:latin typeface="Arial" panose="020B0604020202020204" pitchFamily="34" charset="0"/>
                <a:cs typeface="Arial" panose="020B0604020202020204" pitchFamily="34" charset="0"/>
              </a:rPr>
              <a:t>Brief review of infection control practices (patient inserts and removes tube and disposes of safely) </a:t>
            </a:r>
            <a:endParaRPr lang="en-GB">
              <a:latin typeface="Arial" panose="020B0604020202020204" pitchFamily="34" charset="0"/>
              <a:cs typeface="Arial" panose="020B0604020202020204" pitchFamily="34" charset="0"/>
            </a:endParaRPr>
          </a:p>
          <a:p>
            <a:endParaRPr lang="en-US">
              <a:latin typeface="Arial" panose="020B0604020202020204" pitchFamily="34" charset="0"/>
              <a:cs typeface="Arial" panose="020B0604020202020204" pitchFamily="34" charset="0"/>
            </a:endParaRPr>
          </a:p>
          <a:p>
            <a:r>
              <a:rPr lang="en-US" b="1">
                <a:latin typeface="Arial" panose="020B0604020202020204" pitchFamily="34" charset="0"/>
                <a:cs typeface="Arial" panose="020B0604020202020204" pitchFamily="34" charset="0"/>
              </a:rPr>
              <a:t>Option 2: Film Clip</a:t>
            </a:r>
            <a:endParaRPr lang="en-GB">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The video clip we are about to watch provides a demonstration on how CO testing is conducted. </a:t>
            </a:r>
            <a:endParaRPr lang="en-GB">
              <a:latin typeface="Arial" panose="020B0604020202020204" pitchFamily="34" charset="0"/>
              <a:cs typeface="Arial" panose="020B0604020202020204" pitchFamily="34" charset="0"/>
            </a:endParaRPr>
          </a:p>
          <a:p>
            <a:r>
              <a:rPr lang="en-CA">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US" b="1">
                <a:latin typeface="Arial" panose="020B0604020202020204" pitchFamily="34" charset="0"/>
                <a:cs typeface="Arial" panose="020B0604020202020204" pitchFamily="34" charset="0"/>
              </a:rPr>
              <a:t>[Play video: </a:t>
            </a:r>
            <a:r>
              <a:rPr lang="en-US" b="1">
                <a:latin typeface="Arial" panose="020B0604020202020204" pitchFamily="34" charset="0"/>
                <a:cs typeface="Arial" panose="020B0604020202020204" pitchFamily="34" charset="0"/>
                <a:hlinkClick r:id="rId3"/>
              </a:rPr>
              <a:t>https://elearning.ncsct.co.uk/vbaplus_homelessness-stage_29</a:t>
            </a:r>
            <a:r>
              <a:rPr lang="en-US" b="1">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CA" b="1">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After the video highlight the following: </a:t>
            </a:r>
            <a:endParaRPr lang="en-GB">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a:latin typeface="Arial" panose="020B0604020202020204" pitchFamily="34" charset="0"/>
                <a:cs typeface="Arial" panose="020B0604020202020204" pitchFamily="34" charset="0"/>
              </a:rPr>
              <a:t>Hold breath for 15 seconds </a:t>
            </a:r>
            <a:endParaRPr lang="en-GB">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a:latin typeface="Arial" panose="020B0604020202020204" pitchFamily="34" charset="0"/>
                <a:cs typeface="Arial" panose="020B0604020202020204" pitchFamily="34" charset="0"/>
              </a:rPr>
              <a:t>Need for the tight seal</a:t>
            </a:r>
            <a:endParaRPr lang="en-GB">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a:latin typeface="Arial" panose="020B0604020202020204" pitchFamily="34" charset="0"/>
                <a:cs typeface="Arial" panose="020B0604020202020204" pitchFamily="34" charset="0"/>
              </a:rPr>
              <a:t>Show patient their reading</a:t>
            </a:r>
            <a:endParaRPr lang="en-GB">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a:latin typeface="Arial" panose="020B0604020202020204" pitchFamily="34" charset="0"/>
                <a:cs typeface="Arial" panose="020B0604020202020204" pitchFamily="34" charset="0"/>
              </a:rPr>
              <a:t>You may wish to show a CO reading chart to patients (in particular those reducing to quit)</a:t>
            </a:r>
            <a:endParaRPr lang="en-GB">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a:latin typeface="Arial" panose="020B0604020202020204" pitchFamily="34" charset="0"/>
                <a:cs typeface="Arial" panose="020B0604020202020204" pitchFamily="34" charset="0"/>
              </a:rPr>
              <a:t>Mention infection control practices (patient inserts and removes tube and disposes of safely). Note that this is not included in film clip. </a:t>
            </a:r>
            <a:endParaRPr lang="en-GB">
              <a:latin typeface="Arial" panose="020B0604020202020204" pitchFamily="34" charset="0"/>
              <a:cs typeface="Arial" panose="020B0604020202020204" pitchFamily="34" charset="0"/>
            </a:endParaRPr>
          </a:p>
          <a:p>
            <a:pPr marL="457200"/>
            <a:r>
              <a:rPr lang="en-CA">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US" b="1">
                <a:latin typeface="Arial" panose="020B0604020202020204" pitchFamily="34" charset="0"/>
                <a:cs typeface="Arial" panose="020B0604020202020204" pitchFamily="34" charset="0"/>
              </a:rPr>
              <a:t>B – FACE-TO-FACE COURSE: </a:t>
            </a:r>
            <a:endParaRPr lang="en-GB">
              <a:latin typeface="Arial" panose="020B0604020202020204" pitchFamily="34" charset="0"/>
              <a:cs typeface="Arial" panose="020B0604020202020204" pitchFamily="34" charset="0"/>
            </a:endParaRPr>
          </a:p>
          <a:p>
            <a:r>
              <a:rPr lang="en-CA">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US" b="1">
                <a:latin typeface="Arial" panose="020B0604020202020204" pitchFamily="34" charset="0"/>
                <a:cs typeface="Arial" panose="020B0604020202020204" pitchFamily="34" charset="0"/>
              </a:rPr>
              <a:t>Live demonstration </a:t>
            </a:r>
            <a:endParaRPr lang="en-GB">
              <a:latin typeface="Arial" panose="020B0604020202020204" pitchFamily="34" charset="0"/>
              <a:cs typeface="Arial" panose="020B0604020202020204" pitchFamily="34" charset="0"/>
            </a:endParaRPr>
          </a:p>
          <a:p>
            <a:r>
              <a:rPr lang="en-CA">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US" b="1">
                <a:latin typeface="Arial" panose="020B0604020202020204" pitchFamily="34" charset="0"/>
                <a:cs typeface="Arial" panose="020B0604020202020204" pitchFamily="34" charset="0"/>
              </a:rPr>
              <a:t>Equipment needed: </a:t>
            </a:r>
            <a:r>
              <a:rPr lang="en-US">
                <a:latin typeface="Arial" panose="020B0604020202020204" pitchFamily="34" charset="0"/>
                <a:cs typeface="Arial" panose="020B0604020202020204" pitchFamily="34" charset="0"/>
              </a:rPr>
              <a:t>CO monitor, disposable tubes, non-alcoholic wipes. </a:t>
            </a:r>
            <a:endParaRPr lang="en-GB">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One trainer playing role of patient and the other the practitioner. Repeat the above instructions for trainer demonstration.</a:t>
            </a:r>
            <a:endParaRPr lang="en-GB">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US" b="1">
                <a:latin typeface="Arial" panose="020B0604020202020204" pitchFamily="34" charset="0"/>
                <a:cs typeface="Arial" panose="020B0604020202020204" pitchFamily="34" charset="0"/>
              </a:rPr>
              <a:t>Participant CO-testing practice skills:</a:t>
            </a:r>
            <a:endParaRPr lang="en-GB">
              <a:latin typeface="Arial" panose="020B0604020202020204" pitchFamily="34" charset="0"/>
              <a:cs typeface="Arial" panose="020B0604020202020204" pitchFamily="34" charset="0"/>
            </a:endParaRPr>
          </a:p>
          <a:p>
            <a:r>
              <a:rPr lang="en-US" b="1">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US" b="1">
                <a:latin typeface="Arial" panose="020B0604020202020204" pitchFamily="34" charset="0"/>
                <a:cs typeface="Arial" panose="020B0604020202020204" pitchFamily="34" charset="0"/>
              </a:rPr>
              <a:t>Equipment needed:</a:t>
            </a:r>
            <a:r>
              <a:rPr lang="en-US">
                <a:latin typeface="Arial" panose="020B0604020202020204" pitchFamily="34" charset="0"/>
                <a:cs typeface="Arial" panose="020B0604020202020204" pitchFamily="34" charset="0"/>
              </a:rPr>
              <a:t> Multiple CO monitors (ideally 4-5), disposable tubes (for each participant or half of group).</a:t>
            </a:r>
            <a:endParaRPr lang="en-GB">
              <a:latin typeface="Arial" panose="020B0604020202020204" pitchFamily="34" charset="0"/>
              <a:cs typeface="Arial" panose="020B0604020202020204" pitchFamily="34" charset="0"/>
            </a:endParaRPr>
          </a:p>
          <a:p>
            <a:r>
              <a:rPr lang="en-CA">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Participants who have not previously used a monitor are offered the opportunity to use the device on themselves or another participant.</a:t>
            </a:r>
            <a:endParaRPr lang="en-GB">
              <a:latin typeface="Arial" panose="020B0604020202020204" pitchFamily="34" charset="0"/>
              <a:cs typeface="Arial" panose="020B0604020202020204" pitchFamily="34" charset="0"/>
            </a:endParaRPr>
          </a:p>
          <a:p>
            <a:r>
              <a:rPr lang="en-CA">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Protocols should be followed for cleaning the device (i.e. new tube for each person, tube disposed of by individual, device cleaned with non-alcoholic wipe between tests).</a:t>
            </a:r>
            <a:endParaRPr lang="en-GB">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GB" b="1">
                <a:latin typeface="Arial" panose="020B0604020202020204" pitchFamily="34" charset="0"/>
                <a:cs typeface="Arial" panose="020B0604020202020204" pitchFamily="34" charset="0"/>
              </a:rPr>
              <a:t>Use recommended compatible wipes</a:t>
            </a:r>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Use of alcohol wipes can affect the electrochemical sensors</a:t>
            </a:r>
            <a:r>
              <a:rPr lang="en-CA">
                <a:latin typeface="Arial" panose="020B0604020202020204" pitchFamily="34" charset="0"/>
                <a:cs typeface="Arial" panose="020B0604020202020204" pitchFamily="34" charset="0"/>
              </a:rPr>
              <a:t>, </a:t>
            </a:r>
            <a:r>
              <a:rPr lang="en-GB">
                <a:latin typeface="Arial" panose="020B0604020202020204" pitchFamily="34" charset="0"/>
                <a:cs typeface="Arial" panose="020B0604020202020204" pitchFamily="34" charset="0"/>
              </a:rPr>
              <a:t>can cause permanent damage</a:t>
            </a:r>
            <a:r>
              <a:rPr lang="en-CA">
                <a:latin typeface="Arial" panose="020B0604020202020204" pitchFamily="34" charset="0"/>
                <a:cs typeface="Arial" panose="020B0604020202020204" pitchFamily="34" charset="0"/>
              </a:rPr>
              <a:t> and </a:t>
            </a:r>
            <a:r>
              <a:rPr lang="en-GB">
                <a:latin typeface="Arial" panose="020B0604020202020204" pitchFamily="34" charset="0"/>
                <a:cs typeface="Arial" panose="020B0604020202020204" pitchFamily="34" charset="0"/>
              </a:rPr>
              <a:t>affect the reading by giving false positive/negative readings.</a:t>
            </a:r>
          </a:p>
          <a:p>
            <a:r>
              <a:rPr lang="en-US" b="1">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US" b="1">
                <a:latin typeface="Arial" panose="020B0604020202020204" pitchFamily="34" charset="0"/>
                <a:cs typeface="Arial" panose="020B0604020202020204" pitchFamily="34" charset="0"/>
              </a:rPr>
              <a:t>Before the test </a:t>
            </a:r>
            <a:endParaRPr lang="en-GB">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When introducing the test to patients it can be helpful to explain how the test works:</a:t>
            </a:r>
            <a:endParaRPr lang="en-GB">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a:latin typeface="Arial" panose="020B0604020202020204" pitchFamily="34" charset="0"/>
                <a:cs typeface="Arial" panose="020B0604020202020204" pitchFamily="34" charset="0"/>
              </a:rPr>
              <a:t>“This machine measures the amount of carbon monoxide in your lungs in parts per million. Carbon monoxide is a </a:t>
            </a:r>
            <a:r>
              <a:rPr lang="en-GB" b="1">
                <a:latin typeface="Arial" panose="020B0604020202020204" pitchFamily="34" charset="0"/>
                <a:cs typeface="Arial" panose="020B0604020202020204" pitchFamily="34" charset="0"/>
              </a:rPr>
              <a:t>poisonous gas inhaled by people who smoke cigarettes</a:t>
            </a:r>
            <a:r>
              <a:rPr lang="en-GB">
                <a:latin typeface="Arial" panose="020B0604020202020204" pitchFamily="34" charset="0"/>
                <a:cs typeface="Arial" panose="020B0604020202020204" pitchFamily="34" charset="0"/>
              </a:rPr>
              <a:t> and it causes heart disease and other serious health issues. This CO test will give us an indication of how much carbon monoxide is circulating in your body. It provides you will with </a:t>
            </a:r>
            <a:r>
              <a:rPr lang="en-GB" b="1">
                <a:latin typeface="Arial" panose="020B0604020202020204" pitchFamily="34" charset="0"/>
                <a:cs typeface="Arial" panose="020B0604020202020204" pitchFamily="34" charset="0"/>
              </a:rPr>
              <a:t>visible proof of the harm smoking</a:t>
            </a:r>
            <a:r>
              <a:rPr lang="en-GB">
                <a:latin typeface="Arial" panose="020B0604020202020204" pitchFamily="34" charset="0"/>
                <a:cs typeface="Arial" panose="020B0604020202020204" pitchFamily="34" charset="0"/>
              </a:rPr>
              <a:t> is doing to your body.”</a:t>
            </a:r>
          </a:p>
          <a:p>
            <a:pPr marL="457200"/>
            <a:r>
              <a:rPr lang="en-CA">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GB" b="1">
                <a:latin typeface="Arial" panose="020B0604020202020204" pitchFamily="34" charset="0"/>
                <a:cs typeface="Arial" panose="020B0604020202020204" pitchFamily="34" charset="0"/>
              </a:rPr>
              <a:t>After the test </a:t>
            </a:r>
            <a:endParaRPr lang="en-GB">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a:latin typeface="Arial" panose="020B0604020202020204" pitchFamily="34" charset="0"/>
                <a:cs typeface="Arial" panose="020B0604020202020204" pitchFamily="34" charset="0"/>
              </a:rPr>
              <a:t>“The monitor is showing a reading of </a:t>
            </a:r>
            <a:r>
              <a:rPr lang="en-GB" b="1">
                <a:latin typeface="Arial" panose="020B0604020202020204" pitchFamily="34" charset="0"/>
                <a:cs typeface="Arial" panose="020B0604020202020204" pitchFamily="34" charset="0"/>
              </a:rPr>
              <a:t>[X]</a:t>
            </a:r>
            <a:r>
              <a:rPr lang="en-GB">
                <a:latin typeface="Arial" panose="020B0604020202020204" pitchFamily="34" charset="0"/>
                <a:cs typeface="Arial" panose="020B0604020202020204" pitchFamily="34" charset="0"/>
              </a:rPr>
              <a:t>. The normal range for a non-smoker (person who does not smoke) is between 1 and 5 ppm and so you can see that your reading </a:t>
            </a:r>
            <a:br>
              <a:rPr lang="en-GB">
                <a:latin typeface="Arial" panose="020B0604020202020204" pitchFamily="34" charset="0"/>
                <a:cs typeface="Arial" panose="020B0604020202020204" pitchFamily="34" charset="0"/>
              </a:rPr>
            </a:br>
            <a:r>
              <a:rPr lang="en-GB">
                <a:latin typeface="Arial" panose="020B0604020202020204" pitchFamily="34" charset="0"/>
                <a:cs typeface="Arial" panose="020B0604020202020204" pitchFamily="34" charset="0"/>
              </a:rPr>
              <a:t>is </a:t>
            </a:r>
            <a:r>
              <a:rPr lang="en-GB" b="1">
                <a:latin typeface="Arial" panose="020B0604020202020204" pitchFamily="34" charset="0"/>
                <a:cs typeface="Arial" panose="020B0604020202020204" pitchFamily="34" charset="0"/>
              </a:rPr>
              <a:t>[X times or much]</a:t>
            </a:r>
            <a:r>
              <a:rPr lang="en-GB">
                <a:latin typeface="Arial" panose="020B0604020202020204" pitchFamily="34" charset="0"/>
                <a:cs typeface="Arial" panose="020B0604020202020204" pitchFamily="34" charset="0"/>
              </a:rPr>
              <a:t> higher much than the normal healthy levels. The good news is that when you get to the point of stopping completely this will quickly come down to the levels of a healthy non-smoker. This is a nice way for us to see the benefits of stopping smoking on your health.  We will repeat the test each week but would expect the reading to be over 5ppm until you stop completely.”</a:t>
            </a:r>
          </a:p>
          <a:p>
            <a:pPr marL="457200"/>
            <a:r>
              <a:rPr lang="en-CA">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CO has a relatively short half-life (4 hours) and is eliminated fairly quickly from the bodies of smokers and therefore CO monitors can only tell us about recent exposure to tobacco smoke and not whether someone is a smoker or not.</a:t>
            </a:r>
          </a:p>
          <a:p>
            <a:r>
              <a:rPr lang="en-CA">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For CO screening to be conducted properly, patients must hold their breath for 15 seconds before blowing into the CO monitor; this allows time for the CO in the blood to pass into the air in the lungs.</a:t>
            </a:r>
          </a:p>
          <a:p>
            <a:r>
              <a:rPr lang="en-CA">
                <a:latin typeface="Arial" panose="020B0604020202020204" pitchFamily="34" charset="0"/>
                <a:cs typeface="Arial" panose="020B0604020202020204" pitchFamily="34" charset="0"/>
              </a:rPr>
              <a:t> </a:t>
            </a:r>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CO is used as a tool for validation but it is equally important as a motivational tool as it allows the patient to see objective proof of toxins leaving the body.</a:t>
            </a:r>
          </a:p>
          <a:p>
            <a:endParaRPr lang="en-GB" altLang="en-US">
              <a:latin typeface="Arial" panose="020B0604020202020204" pitchFamily="34" charset="0"/>
              <a:cs typeface="Arial" panose="020B0604020202020204" pitchFamily="34" charset="0"/>
            </a:endParaRPr>
          </a:p>
          <a:p>
            <a:endParaRPr lang="en-GB" altLang="en-US">
              <a:latin typeface="Arial" panose="020B0604020202020204" pitchFamily="34" charset="0"/>
              <a:cs typeface="Arial" panose="020B0604020202020204" pitchFamily="34" charset="0"/>
            </a:endParaRPr>
          </a:p>
          <a:p>
            <a:pPr>
              <a:spcBef>
                <a:spcPts val="500"/>
              </a:spcBef>
              <a:spcAft>
                <a:spcPts val="500"/>
              </a:spcAft>
            </a:pPr>
            <a:endParaRPr lang="en-CA" b="1">
              <a:latin typeface="Arial" panose="020B0604020202020204" pitchFamily="34" charset="0"/>
              <a:cs typeface="Arial" panose="020B0604020202020204" pitchFamily="34" charset="0"/>
            </a:endParaRPr>
          </a:p>
          <a:p>
            <a:endParaRPr lang="en-GB" b="1">
              <a:latin typeface="Arial" panose="020B0604020202020204" pitchFamily="34" charset="0"/>
              <a:cs typeface="Arial" panose="020B0604020202020204" pitchFamily="34" charset="0"/>
            </a:endParaRPr>
          </a:p>
          <a:p>
            <a:endParaRPr lang="en-CA" b="1">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4</a:t>
            </a:fld>
            <a:endParaRPr lang="en-US"/>
          </a:p>
        </p:txBody>
      </p:sp>
    </p:spTree>
    <p:extLst>
      <p:ext uri="{BB962C8B-B14F-4D97-AF65-F5344CB8AC3E}">
        <p14:creationId xmlns:p14="http://schemas.microsoft.com/office/powerpoint/2010/main" val="3328074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Test results should be shared with patients, in the context of increasing their interest in stopping smoking. </a:t>
            </a:r>
            <a:endParaRPr lang="en-US"/>
          </a:p>
          <a:p>
            <a:endParaRPr lang="en-GB" dirty="0"/>
          </a:p>
          <a:p>
            <a:r>
              <a:rPr lang="en-GB" dirty="0"/>
              <a:t>Many of you may have seen these CO charts. You can find a copy of a CO chart in Appendix 9 or the STP. This chart can be a useful tool for sharing CO test results with patients. </a:t>
            </a:r>
            <a:endParaRPr lang="en-US"/>
          </a:p>
          <a:p>
            <a:endParaRPr lang="en-GB" dirty="0"/>
          </a:p>
          <a:p>
            <a:r>
              <a:rPr lang="en-GB" dirty="0"/>
              <a:t>Importantly, because CO monitors can only measure CO from exposure to smoking within 24 -48 hours, you will want to place that in context with patients. </a:t>
            </a:r>
            <a:endParaRPr lang="en-US"/>
          </a:p>
          <a:p>
            <a:endParaRPr lang="en-GB" dirty="0"/>
          </a:p>
          <a:p>
            <a:r>
              <a:rPr lang="en-CA" dirty="0"/>
              <a:t>When a series of test results are available  to view, the patient and TDA should reflect together to see if there are any patterns which might help further strengthen the care plan. </a:t>
            </a:r>
            <a:endParaRPr lang="en-GB" dirty="0"/>
          </a:p>
          <a:p>
            <a:endParaRPr lang="en-GB" dirty="0"/>
          </a:p>
          <a:p>
            <a:r>
              <a:rPr lang="en-CA" dirty="0"/>
              <a:t>The test results should be recorded in the patients notes and discussed in the clinical review meetings. </a:t>
            </a:r>
            <a:endParaRPr lang="en-US" dirty="0"/>
          </a:p>
          <a:p>
            <a:endParaRPr lang="en-US"/>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5</a:t>
            </a:fld>
            <a:endParaRPr lang="en-US" dirty="0"/>
          </a:p>
        </p:txBody>
      </p:sp>
    </p:spTree>
    <p:extLst>
      <p:ext uri="{BB962C8B-B14F-4D97-AF65-F5344CB8AC3E}">
        <p14:creationId xmlns:p14="http://schemas.microsoft.com/office/powerpoint/2010/main" val="1847331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GB" altLang="en-US" sz="1200" b="1" i="0" kern="1200">
                <a:solidFill>
                  <a:schemeClr val="tx1"/>
                </a:solidFill>
                <a:latin typeface="Arial" panose="020B0604020202020204" pitchFamily="34" charset="0"/>
                <a:ea typeface="Geneva" pitchFamily="-109" charset="0"/>
                <a:cs typeface="Arial" panose="020B0604020202020204" pitchFamily="34" charset="0"/>
              </a:rPr>
              <a:t>[Ask participants to note via the chat function what they know of that may affect CO readings]</a:t>
            </a:r>
          </a:p>
          <a:p>
            <a:endParaRPr lang="en-GB" altLang="en-US" sz="1200" b="0" i="0" kern="1200">
              <a:solidFill>
                <a:schemeClr val="tx1"/>
              </a:solidFill>
              <a:latin typeface="Arial" panose="020B0604020202020204" pitchFamily="34" charset="0"/>
              <a:ea typeface="Geneva" pitchFamily="-109" charset="0"/>
              <a:cs typeface="Arial" panose="020B0604020202020204" pitchFamily="34" charset="0"/>
            </a:endParaRPr>
          </a:p>
          <a:p>
            <a:pPr marL="171450" indent="-171450" eaLnBrk="1" hangingPunct="1">
              <a:buFont typeface="Arial" panose="020B0604020202020204" pitchFamily="34" charset="0"/>
              <a:buChar char="•"/>
            </a:pPr>
            <a:r>
              <a:rPr lang="en-US" altLang="en-US" sz="1200" b="0" i="0" kern="1200">
                <a:solidFill>
                  <a:schemeClr val="tx1"/>
                </a:solidFill>
                <a:latin typeface="Arial" panose="020B0604020202020204" pitchFamily="34" charset="0"/>
                <a:ea typeface="Geneva" pitchFamily="-109" charset="0"/>
                <a:cs typeface="Arial" panose="020B0604020202020204" pitchFamily="34" charset="0"/>
              </a:rPr>
              <a:t>If the patient has smoked immediately prior to the test, the CO readings will be higher, than those who smoked hours earlier (possibly not being able to smoke due to their condition or smokefree environment)</a:t>
            </a:r>
          </a:p>
          <a:p>
            <a:pPr marL="171450" indent="-171450" eaLnBrk="1" hangingPunct="1">
              <a:buFont typeface="Arial" panose="020B0604020202020204" pitchFamily="34" charset="0"/>
              <a:buChar char="•"/>
            </a:pPr>
            <a:r>
              <a:rPr lang="en-US" altLang="en-US" sz="1200" b="0" i="0" kern="1200">
                <a:solidFill>
                  <a:schemeClr val="tx1"/>
                </a:solidFill>
                <a:latin typeface="Arial" panose="020B0604020202020204" pitchFamily="34" charset="0"/>
                <a:ea typeface="Geneva" pitchFamily="-109" charset="0"/>
                <a:cs typeface="Arial" panose="020B0604020202020204" pitchFamily="34" charset="0"/>
              </a:rPr>
              <a:t>Consider how representative is it of their normal smoking pattern? e.g. have they just had a cigarette or not yet smoked that day?</a:t>
            </a:r>
          </a:p>
          <a:p>
            <a:pPr marL="171450" indent="-171450" eaLnBrk="1" hangingPunct="1">
              <a:buFont typeface="Arial" panose="020B0604020202020204" pitchFamily="34" charset="0"/>
              <a:buChar char="•"/>
            </a:pPr>
            <a:r>
              <a:rPr lang="en-US" altLang="en-US" sz="1200" b="0" i="0" kern="1200">
                <a:solidFill>
                  <a:schemeClr val="tx1"/>
                </a:solidFill>
                <a:latin typeface="Arial" panose="020B0604020202020204" pitchFamily="34" charset="0"/>
                <a:ea typeface="Geneva" pitchFamily="-109" charset="0"/>
                <a:cs typeface="Arial" panose="020B0604020202020204" pitchFamily="34" charset="0"/>
              </a:rPr>
              <a:t>Recordings in the afternoon are probably the best for consistency. </a:t>
            </a:r>
          </a:p>
          <a:p>
            <a:pPr eaLnBrk="1" hangingPunct="1"/>
            <a:endParaRPr lang="en-US" altLang="en-US" sz="1200" b="0" i="0" kern="1200">
              <a:solidFill>
                <a:schemeClr val="tx1"/>
              </a:solidFill>
              <a:latin typeface="Arial" panose="020B0604020202020204" pitchFamily="34" charset="0"/>
              <a:ea typeface="Geneva" pitchFamily="-109" charset="0"/>
              <a:cs typeface="Arial" panose="020B0604020202020204" pitchFamily="34" charset="0"/>
            </a:endParaRPr>
          </a:p>
          <a:p>
            <a:pPr eaLnBrk="1" hangingPunct="1"/>
            <a:r>
              <a:rPr lang="en-US" altLang="en-US" sz="1200" b="0" i="0" kern="1200">
                <a:solidFill>
                  <a:schemeClr val="tx1"/>
                </a:solidFill>
                <a:latin typeface="Arial" panose="020B0604020202020204" pitchFamily="34" charset="0"/>
                <a:ea typeface="Geneva" pitchFamily="-109" charset="0"/>
                <a:cs typeface="Arial" panose="020B0604020202020204" pitchFamily="34" charset="0"/>
              </a:rPr>
              <a:t>Machines should be calibrated regularly (once a year). </a:t>
            </a:r>
          </a:p>
          <a:p>
            <a:pPr marL="171450" indent="-171450">
              <a:lnSpc>
                <a:spcPct val="110000"/>
              </a:lnSpc>
              <a:buFont typeface="Arial" panose="020B0604020202020204" pitchFamily="34" charset="0"/>
              <a:buChar char="•"/>
            </a:pPr>
            <a:endParaRPr lang="en-US" altLang="en-US" sz="1200" b="1" i="0" kern="1200">
              <a:solidFill>
                <a:schemeClr val="tx1"/>
              </a:solidFill>
              <a:latin typeface="Arial" panose="020B0604020202020204" pitchFamily="34" charset="0"/>
              <a:ea typeface="Geneva" pitchFamily="-109" charset="0"/>
              <a:cs typeface="Arial" panose="020B0604020202020204" pitchFamily="34" charset="0"/>
            </a:endParaRPr>
          </a:p>
          <a:p>
            <a:r>
              <a:rPr lang="en-US" sz="1200" b="1" i="0" kern="1200">
                <a:solidFill>
                  <a:schemeClr val="tx1"/>
                </a:solidFill>
                <a:latin typeface="Arial" panose="020B0604020202020204" pitchFamily="34" charset="0"/>
                <a:ea typeface="Geneva" pitchFamily="-109" charset="0"/>
                <a:cs typeface="Arial" panose="020B0604020202020204" pitchFamily="34" charset="0"/>
              </a:rPr>
              <a:t>Secondhand smoke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sz="1200" b="0" i="0" kern="1200">
                <a:solidFill>
                  <a:schemeClr val="tx1"/>
                </a:solidFill>
                <a:latin typeface="Arial" panose="020B0604020202020204" pitchFamily="34" charset="0"/>
                <a:ea typeface="Geneva" pitchFamily="-109" charset="0"/>
                <a:cs typeface="Arial" panose="020B0604020202020204" pitchFamily="34" charset="0"/>
              </a:rPr>
              <a:t>Passive exposure to tobacco smoke would need to be extremely heavy to alter the CO reading by &gt;2–3 ppm</a:t>
            </a:r>
            <a:endParaRPr lang="en-US" sz="1200" b="0" i="0" kern="1200">
              <a:solidFill>
                <a:schemeClr val="tx1"/>
              </a:solidFill>
              <a:latin typeface="Arial" panose="020B0604020202020204" pitchFamily="34" charset="0"/>
              <a:ea typeface="Geneva" pitchFamily="-109" charset="0"/>
              <a:cs typeface="Arial" panose="020B0604020202020204" pitchFamily="34" charset="0"/>
            </a:endParaRPr>
          </a:p>
          <a:p>
            <a:endParaRPr lang="en-US" sz="1200" b="0" i="0" kern="1200">
              <a:solidFill>
                <a:schemeClr val="tx1"/>
              </a:solidFill>
              <a:latin typeface="Arial" panose="020B0604020202020204" pitchFamily="34" charset="0"/>
              <a:ea typeface="Geneva" pitchFamily="-109" charset="0"/>
              <a:cs typeface="Arial" panose="020B0604020202020204" pitchFamily="34" charset="0"/>
            </a:endParaRPr>
          </a:p>
          <a:p>
            <a:r>
              <a:rPr lang="en-US" sz="1200" b="1" i="0" kern="1200">
                <a:solidFill>
                  <a:schemeClr val="tx1"/>
                </a:solidFill>
                <a:latin typeface="Arial" panose="020B0604020202020204" pitchFamily="34" charset="0"/>
                <a:ea typeface="Geneva" pitchFamily="-109" charset="0"/>
                <a:cs typeface="Arial" panose="020B0604020202020204" pitchFamily="34" charset="0"/>
              </a:rPr>
              <a:t>Lactose intolerance</a:t>
            </a:r>
          </a:p>
          <a:p>
            <a:pPr marL="171450" indent="-171450">
              <a:buFont typeface="Arial" panose="020B0604020202020204" pitchFamily="34" charset="0"/>
              <a:buChar char="•"/>
            </a:pPr>
            <a:r>
              <a:rPr lang="en-GB" altLang="en-US" sz="1200" b="0" i="0" kern="1200">
                <a:solidFill>
                  <a:schemeClr val="tx1"/>
                </a:solidFill>
                <a:latin typeface="Arial" panose="020B0604020202020204" pitchFamily="34" charset="0"/>
                <a:ea typeface="Geneva" pitchFamily="-109" charset="0"/>
                <a:cs typeface="Arial" panose="020B0604020202020204" pitchFamily="34" charset="0"/>
              </a:rPr>
              <a:t>Sensors in monitors are sensitive to hydrogen</a:t>
            </a:r>
          </a:p>
          <a:p>
            <a:pPr marL="171450" indent="-171450">
              <a:buFont typeface="Arial" panose="020B0604020202020204" pitchFamily="34" charset="0"/>
              <a:buChar char="•"/>
            </a:pPr>
            <a:r>
              <a:rPr lang="en-GB" altLang="en-US" sz="1200" b="0" i="0" kern="1200">
                <a:solidFill>
                  <a:schemeClr val="tx1"/>
                </a:solidFill>
                <a:latin typeface="Arial" panose="020B0604020202020204" pitchFamily="34" charset="0"/>
                <a:ea typeface="Geneva" pitchFamily="-109" charset="0"/>
                <a:cs typeface="Arial" panose="020B0604020202020204" pitchFamily="34" charset="0"/>
              </a:rPr>
              <a:t>Hydrogen is naturally produced in the gut (normally in low concentrations)</a:t>
            </a:r>
          </a:p>
          <a:p>
            <a:pPr marL="171450" indent="-171450">
              <a:buFont typeface="Arial" panose="020B0604020202020204" pitchFamily="34" charset="0"/>
              <a:buChar char="•"/>
            </a:pPr>
            <a:r>
              <a:rPr lang="en-GB" altLang="en-US" sz="1200" b="0" i="0" kern="1200">
                <a:solidFill>
                  <a:schemeClr val="tx1"/>
                </a:solidFill>
                <a:latin typeface="Arial" panose="020B0604020202020204" pitchFamily="34" charset="0"/>
                <a:ea typeface="Geneva" pitchFamily="-109" charset="0"/>
                <a:cs typeface="Arial" panose="020B0604020202020204" pitchFamily="34" charset="0"/>
              </a:rPr>
              <a:t>Any intolerance to sugars such as lactose or fructose produce higher levels</a:t>
            </a:r>
          </a:p>
          <a:p>
            <a:pPr marL="171450" indent="-171450">
              <a:lnSpc>
                <a:spcPct val="110000"/>
              </a:lnSpc>
              <a:buFont typeface="Arial" panose="020B0604020202020204" pitchFamily="34" charset="0"/>
              <a:buChar char="•"/>
            </a:pPr>
            <a:endParaRPr lang="en-US" altLang="en-US" sz="2400" b="1">
              <a:latin typeface="Calibri" panose="020F0502020204030204" pitchFamily="34" charset="0"/>
              <a:cs typeface="Arial" panose="020B0604020202020204" pitchFamily="34" charset="0"/>
            </a:endParaRPr>
          </a:p>
          <a:p>
            <a:pPr eaLnBrk="1" hangingPunct="1"/>
            <a:endParaRPr lang="en-US" altLang="en-US" sz="2400">
              <a:latin typeface="Arial" panose="020B0604020202020204" pitchFamily="34" charset="0"/>
              <a:cs typeface="Arial" panose="020B0604020202020204" pitchFamily="34" charset="0"/>
            </a:endParaRPr>
          </a:p>
          <a:p>
            <a:endParaRPr lang="en-GB" altLang="en-US" b="1"/>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6</a:t>
            </a:fld>
            <a:endParaRPr lang="en-US"/>
          </a:p>
        </p:txBody>
      </p:sp>
    </p:spTree>
    <p:extLst>
      <p:ext uri="{BB962C8B-B14F-4D97-AF65-F5344CB8AC3E}">
        <p14:creationId xmlns:p14="http://schemas.microsoft.com/office/powerpoint/2010/main" val="4051882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498BE29A-D8D0-4BB0-94DF-B6F1745C7CA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8AD3717E-0249-46F1-AFC7-E53EBEA8817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latin typeface="Arial" panose="020B0604020202020204" pitchFamily="34" charset="0"/>
                <a:cs typeface="Arial" panose="020B0604020202020204" pitchFamily="34" charset="0"/>
              </a:rPr>
              <a:t>[read through list]</a:t>
            </a:r>
          </a:p>
          <a:p>
            <a:endParaRPr lang="en-US" altLang="en-US">
              <a:cs typeface="Geneva" pitchFamily="6" charset="0"/>
            </a:endParaRPr>
          </a:p>
        </p:txBody>
      </p:sp>
      <p:sp>
        <p:nvSpPr>
          <p:cNvPr id="34820" name="Slide Number Placeholder 3">
            <a:extLst>
              <a:ext uri="{FF2B5EF4-FFF2-40B4-BE49-F238E27FC236}">
                <a16:creationId xmlns:a16="http://schemas.microsoft.com/office/drawing/2014/main" id="{5D86903F-72B7-46F6-A3A9-9557094E05B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cs typeface="Geneva" pitchFamily="6" charset="0"/>
              </a:defRPr>
            </a:lvl1pPr>
            <a:lvl2pPr marL="742950" indent="-285750">
              <a:spcBef>
                <a:spcPct val="30000"/>
              </a:spcBef>
              <a:defRPr sz="1200">
                <a:solidFill>
                  <a:schemeClr val="tx1"/>
                </a:solidFill>
                <a:latin typeface="Calibri" panose="020F0502020204030204" pitchFamily="34" charset="0"/>
                <a:ea typeface="Geneva" pitchFamily="6" charset="0"/>
                <a:cs typeface="Geneva" pitchFamily="6" charset="0"/>
              </a:defRPr>
            </a:lvl2pPr>
            <a:lvl3pPr marL="1143000" indent="-228600">
              <a:spcBef>
                <a:spcPct val="30000"/>
              </a:spcBef>
              <a:defRPr sz="1200">
                <a:solidFill>
                  <a:schemeClr val="tx1"/>
                </a:solidFill>
                <a:latin typeface="Calibri" panose="020F0502020204030204" pitchFamily="34" charset="0"/>
                <a:ea typeface="Geneva" pitchFamily="6" charset="0"/>
                <a:cs typeface="Geneva" pitchFamily="6" charset="0"/>
              </a:defRPr>
            </a:lvl3pPr>
            <a:lvl4pPr marL="1600200" indent="-228600">
              <a:spcBef>
                <a:spcPct val="30000"/>
              </a:spcBef>
              <a:defRPr sz="1200">
                <a:solidFill>
                  <a:schemeClr val="tx1"/>
                </a:solidFill>
                <a:latin typeface="Calibri" panose="020F0502020204030204" pitchFamily="34" charset="0"/>
                <a:ea typeface="Geneva" pitchFamily="6" charset="0"/>
                <a:cs typeface="Geneva" pitchFamily="6" charset="0"/>
              </a:defRPr>
            </a:lvl4pPr>
            <a:lvl5pPr marL="2057400" indent="-228600">
              <a:spcBef>
                <a:spcPct val="30000"/>
              </a:spcBef>
              <a:defRPr sz="1200">
                <a:solidFill>
                  <a:schemeClr val="tx1"/>
                </a:solidFill>
                <a:latin typeface="Calibri" panose="020F0502020204030204" pitchFamily="34" charset="0"/>
                <a:ea typeface="Geneva" pitchFamily="6" charset="0"/>
                <a:cs typeface="Geneva" pitchFamily="6"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Geneva" pitchFamily="6" charset="0"/>
                <a:cs typeface="Geneva" pitchFamily="6"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Geneva" pitchFamily="6" charset="0"/>
                <a:cs typeface="Geneva" pitchFamily="6"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Geneva" pitchFamily="6" charset="0"/>
                <a:cs typeface="Geneva" pitchFamily="6"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Geneva" pitchFamily="6" charset="0"/>
                <a:cs typeface="Geneva" pitchFamily="6" charset="0"/>
              </a:defRPr>
            </a:lvl9pPr>
          </a:lstStyle>
          <a:p>
            <a:pPr>
              <a:spcBef>
                <a:spcPct val="0"/>
              </a:spcBef>
            </a:pPr>
            <a:fld id="{DF6CC64B-A4BF-40C5-BE76-41ECB7AC1C0A}" type="slidenum">
              <a:rPr lang="en-US" altLang="en-US"/>
              <a:pPr>
                <a:spcBef>
                  <a:spcPct val="0"/>
                </a:spcBef>
              </a:pPr>
              <a:t>7</a:t>
            </a:fld>
            <a:endParaRPr lang="en-US" altLang="en-US"/>
          </a:p>
        </p:txBody>
      </p:sp>
    </p:spTree>
    <p:extLst>
      <p:ext uri="{BB962C8B-B14F-4D97-AF65-F5344CB8AC3E}">
        <p14:creationId xmlns:p14="http://schemas.microsoft.com/office/powerpoint/2010/main" val="1399875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8</a:t>
            </a:fld>
            <a:endParaRPr lang="en-US"/>
          </a:p>
        </p:txBody>
      </p:sp>
    </p:spTree>
    <p:extLst>
      <p:ext uri="{BB962C8B-B14F-4D97-AF65-F5344CB8AC3E}">
        <p14:creationId xmlns:p14="http://schemas.microsoft.com/office/powerpoint/2010/main" val="16370596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5"/>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3980827"/>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4349995"/>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3611659"/>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Tree>
    <p:extLst>
      <p:ext uri="{BB962C8B-B14F-4D97-AF65-F5344CB8AC3E}">
        <p14:creationId xmlns:p14="http://schemas.microsoft.com/office/powerpoint/2010/main" val="1896825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CSCT + NCSCT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30"/>
            <a:chOff x="1542807" y="2936603"/>
            <a:chExt cx="6058386" cy="1215330"/>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4"/>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tretch>
              <a:fillRect/>
            </a:stretch>
          </p:blipFill>
          <p:spPr>
            <a:xfrm>
              <a:off x="1542807" y="2990578"/>
              <a:ext cx="2664814" cy="1161355"/>
            </a:xfrm>
            <a:prstGeom prst="rect">
              <a:avLst/>
            </a:prstGeom>
          </p:spPr>
        </p:pic>
      </p:grpSp>
    </p:spTree>
    <p:extLst>
      <p:ext uri="{BB962C8B-B14F-4D97-AF65-F5344CB8AC3E}">
        <p14:creationId xmlns:p14="http://schemas.microsoft.com/office/powerpoint/2010/main" val="2234850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CSCT + NCSCT end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29"/>
            <a:chOff x="1542807" y="2936603"/>
            <a:chExt cx="6058386" cy="1215329"/>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3"/>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rcRect/>
            <a:stretch/>
          </p:blipFill>
          <p:spPr>
            <a:xfrm>
              <a:off x="1542807" y="2990578"/>
              <a:ext cx="2664814" cy="1161354"/>
            </a:xfrm>
            <a:prstGeom prst="rect">
              <a:avLst/>
            </a:prstGeom>
          </p:spPr>
        </p:pic>
      </p:grpSp>
    </p:spTree>
    <p:extLst>
      <p:ext uri="{BB962C8B-B14F-4D97-AF65-F5344CB8AC3E}">
        <p14:creationId xmlns:p14="http://schemas.microsoft.com/office/powerpoint/2010/main" val="2425551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ener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a:t>NHSE Inpatient Training – Needs assessment and scoping</a:t>
            </a:r>
            <a:endParaRPr lang="en-US"/>
          </a:p>
        </p:txBody>
      </p:sp>
    </p:spTree>
    <p:extLst>
      <p:ext uri="{BB962C8B-B14F-4D97-AF65-F5344CB8AC3E}">
        <p14:creationId xmlns:p14="http://schemas.microsoft.com/office/powerpoint/2010/main" val="600603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9BF0720-F72B-8B46-A819-48D30C8A2406}" type="slidenum">
              <a:rPr lang="en-US" altLang="en-US"/>
              <a:pPr>
                <a:defRPr/>
              </a:pPr>
              <a:t>‹#›</a:t>
            </a:fld>
            <a:endParaRPr lang="en-US" altLang="en-US"/>
          </a:p>
        </p:txBody>
      </p:sp>
    </p:spTree>
    <p:extLst>
      <p:ext uri="{BB962C8B-B14F-4D97-AF65-F5344CB8AC3E}">
        <p14:creationId xmlns:p14="http://schemas.microsoft.com/office/powerpoint/2010/main" val="18006269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NHS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13" name="Group 12">
            <a:extLst>
              <a:ext uri="{FF2B5EF4-FFF2-40B4-BE49-F238E27FC236}">
                <a16:creationId xmlns:a16="http://schemas.microsoft.com/office/drawing/2014/main" id="{B09B9844-7748-7647-2554-87D55F04CF58}"/>
              </a:ext>
            </a:extLst>
          </p:cNvPr>
          <p:cNvGrpSpPr/>
          <p:nvPr userDrawn="1"/>
        </p:nvGrpSpPr>
        <p:grpSpPr>
          <a:xfrm>
            <a:off x="1899002" y="2904674"/>
            <a:ext cx="5539281" cy="801914"/>
            <a:chOff x="1853603" y="3028043"/>
            <a:chExt cx="5539281" cy="801914"/>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tretch>
              <a:fillRect/>
            </a:stretch>
          </p:blipFill>
          <p:spPr>
            <a:xfrm>
              <a:off x="1853603" y="3028043"/>
              <a:ext cx="1740518" cy="801914"/>
            </a:xfrm>
            <a:prstGeom prst="rect">
              <a:avLst/>
            </a:prstGeom>
          </p:spPr>
        </p:pic>
        <p:pic>
          <p:nvPicPr>
            <p:cNvPr id="11" name="Picture 10">
              <a:extLst>
                <a:ext uri="{FF2B5EF4-FFF2-40B4-BE49-F238E27FC236}">
                  <a16:creationId xmlns:a16="http://schemas.microsoft.com/office/drawing/2014/main" id="{87F065BB-FFBF-E954-8424-005EB4EDBD83}"/>
                </a:ext>
              </a:extLst>
            </p:cNvPr>
            <p:cNvPicPr>
              <a:picLocks noChangeAspect="1"/>
            </p:cNvPicPr>
            <p:nvPr userDrawn="1"/>
          </p:nvPicPr>
          <p:blipFill>
            <a:blip r:embed="rId3"/>
            <a:stretch>
              <a:fillRect/>
            </a:stretch>
          </p:blipFill>
          <p:spPr>
            <a:xfrm>
              <a:off x="4722875" y="3028043"/>
              <a:ext cx="2670009" cy="801914"/>
            </a:xfrm>
            <a:prstGeom prst="rect">
              <a:avLst/>
            </a:prstGeom>
          </p:spPr>
        </p:pic>
      </p:grpSp>
    </p:spTree>
    <p:extLst>
      <p:ext uri="{BB962C8B-B14F-4D97-AF65-F5344CB8AC3E}">
        <p14:creationId xmlns:p14="http://schemas.microsoft.com/office/powerpoint/2010/main" val="30738337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lank dark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2435535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green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chemeClr val="accent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1284782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CSCT + NHSE titl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E5D580A-4E70-625F-8F36-16540D768B27}"/>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12" name="Picture 11">
            <a:extLst>
              <a:ext uri="{FF2B5EF4-FFF2-40B4-BE49-F238E27FC236}">
                <a16:creationId xmlns:a16="http://schemas.microsoft.com/office/drawing/2014/main" id="{D1C4D80A-E147-6159-C734-5814B586BD68}"/>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3" name="Rectangle 12">
            <a:extLst>
              <a:ext uri="{FF2B5EF4-FFF2-40B4-BE49-F238E27FC236}">
                <a16:creationId xmlns:a16="http://schemas.microsoft.com/office/drawing/2014/main" id="{CA67E64D-3541-7F39-24B5-D8832BF08004}"/>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14" name="Picture 13">
            <a:extLst>
              <a:ext uri="{FF2B5EF4-FFF2-40B4-BE49-F238E27FC236}">
                <a16:creationId xmlns:a16="http://schemas.microsoft.com/office/drawing/2014/main" id="{205B58A3-8723-623A-1E91-38A0CF6B2174}"/>
              </a:ext>
            </a:extLst>
          </p:cNvPr>
          <p:cNvPicPr>
            <a:picLocks noChangeAspect="1"/>
          </p:cNvPicPr>
          <p:nvPr userDrawn="1"/>
        </p:nvPicPr>
        <p:blipFill>
          <a:blip r:embed="rId3"/>
          <a:srcRect/>
          <a:stretch/>
        </p:blipFill>
        <p:spPr>
          <a:xfrm>
            <a:off x="386038" y="465810"/>
            <a:ext cx="1471653" cy="641363"/>
          </a:xfrm>
          <a:prstGeom prst="rect">
            <a:avLst/>
          </a:prstGeom>
        </p:spPr>
      </p:pic>
      <p:pic>
        <p:nvPicPr>
          <p:cNvPr id="15" name="Picture 14">
            <a:extLst>
              <a:ext uri="{FF2B5EF4-FFF2-40B4-BE49-F238E27FC236}">
                <a16:creationId xmlns:a16="http://schemas.microsoft.com/office/drawing/2014/main" id="{DA9265C1-152C-D61C-318C-550049D39E84}"/>
              </a:ext>
            </a:extLst>
          </p:cNvPr>
          <p:cNvPicPr>
            <a:picLocks noChangeAspect="1"/>
          </p:cNvPicPr>
          <p:nvPr userDrawn="1"/>
        </p:nvPicPr>
        <p:blipFill>
          <a:blip r:embed="rId4"/>
          <a:srcRect/>
          <a:stretch/>
        </p:blipFill>
        <p:spPr>
          <a:xfrm>
            <a:off x="7677150" y="386439"/>
            <a:ext cx="1080812" cy="813001"/>
          </a:xfrm>
          <a:prstGeom prst="rect">
            <a:avLst/>
          </a:prstGeom>
        </p:spPr>
      </p:pic>
      <p:sp>
        <p:nvSpPr>
          <p:cNvPr id="3" name="Subtitle 2"/>
          <p:cNvSpPr>
            <a:spLocks noGrp="1"/>
          </p:cNvSpPr>
          <p:nvPr>
            <p:ph type="subTitle" idx="1"/>
          </p:nvPr>
        </p:nvSpPr>
        <p:spPr>
          <a:xfrm>
            <a:off x="971550" y="2119402"/>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5202654"/>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5571822"/>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4833486"/>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Tree>
    <p:extLst>
      <p:ext uri="{BB962C8B-B14F-4D97-AF65-F5344CB8AC3E}">
        <p14:creationId xmlns:p14="http://schemas.microsoft.com/office/powerpoint/2010/main" val="12405608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CSCT + NHSE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6" name="Picture 5">
            <a:extLst>
              <a:ext uri="{FF2B5EF4-FFF2-40B4-BE49-F238E27FC236}">
                <a16:creationId xmlns:a16="http://schemas.microsoft.com/office/drawing/2014/main" id="{6E443056-19F4-F436-8471-25850C4EAF0E}"/>
              </a:ext>
            </a:extLst>
          </p:cNvPr>
          <p:cNvPicPr>
            <a:picLocks noChangeAspect="1"/>
          </p:cNvPicPr>
          <p:nvPr userDrawn="1"/>
        </p:nvPicPr>
        <p:blipFill>
          <a:blip r:embed="rId2"/>
          <a:srcRect/>
          <a:stretch/>
        </p:blipFill>
        <p:spPr>
          <a:xfrm>
            <a:off x="5698944" y="2729376"/>
            <a:ext cx="2008158" cy="1510562"/>
          </a:xfrm>
          <a:prstGeom prst="rect">
            <a:avLst/>
          </a:prstGeom>
        </p:spPr>
      </p:pic>
      <p:pic>
        <p:nvPicPr>
          <p:cNvPr id="7" name="Picture 6">
            <a:extLst>
              <a:ext uri="{FF2B5EF4-FFF2-40B4-BE49-F238E27FC236}">
                <a16:creationId xmlns:a16="http://schemas.microsoft.com/office/drawing/2014/main" id="{09DAAAA2-1272-83DA-9C87-9C8764379B9D}"/>
              </a:ext>
            </a:extLst>
          </p:cNvPr>
          <p:cNvPicPr>
            <a:picLocks noChangeAspect="1"/>
          </p:cNvPicPr>
          <p:nvPr userDrawn="1"/>
        </p:nvPicPr>
        <p:blipFill>
          <a:blip r:embed="rId3"/>
          <a:srcRect/>
          <a:stretch/>
        </p:blipFill>
        <p:spPr>
          <a:xfrm>
            <a:off x="1369444" y="2862864"/>
            <a:ext cx="2664814" cy="1161354"/>
          </a:xfrm>
          <a:prstGeom prst="rect">
            <a:avLst/>
          </a:prstGeom>
        </p:spPr>
      </p:pic>
    </p:spTree>
    <p:extLst>
      <p:ext uri="{BB962C8B-B14F-4D97-AF65-F5344CB8AC3E}">
        <p14:creationId xmlns:p14="http://schemas.microsoft.com/office/powerpoint/2010/main" val="1755080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a:t>National Tobacco Dependency Treatment Training for Acute and Acute MH</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a:p>
        </p:txBody>
      </p:sp>
      <p:sp>
        <p:nvSpPr>
          <p:cNvPr id="6" name="Footer Placeholder 4">
            <a:extLst>
              <a:ext uri="{FF2B5EF4-FFF2-40B4-BE49-F238E27FC236}">
                <a16:creationId xmlns:a16="http://schemas.microsoft.com/office/drawing/2014/main" id="{F8C9E131-FD36-23EA-0889-758842A3F37F}"/>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a:t>National Tobacco Dependency Treatment Training for Acute and Acute MH</a:t>
            </a:r>
          </a:p>
        </p:txBody>
      </p:sp>
    </p:spTree>
    <p:extLst>
      <p:ext uri="{BB962C8B-B14F-4D97-AF65-F5344CB8AC3E}">
        <p14:creationId xmlns:p14="http://schemas.microsoft.com/office/powerpoint/2010/main" val="3452306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7" name="Footer Placeholder 4">
            <a:extLst>
              <a:ext uri="{FF2B5EF4-FFF2-40B4-BE49-F238E27FC236}">
                <a16:creationId xmlns:a16="http://schemas.microsoft.com/office/drawing/2014/main" id="{25C028FF-DAD1-C1E6-F56C-27E08618806C}"/>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a:t>National Tobacco Dependency Treatment Training for Acute and Acute MH</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435416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a:t>Click to edit Master title style</a:t>
            </a:r>
            <a:endParaRPr lang="en-US"/>
          </a:p>
        </p:txBody>
      </p:sp>
    </p:spTree>
    <p:extLst>
      <p:ext uri="{BB962C8B-B14F-4D97-AF65-F5344CB8AC3E}">
        <p14:creationId xmlns:p14="http://schemas.microsoft.com/office/powerpoint/2010/main" val="3599011965"/>
      </p:ext>
    </p:extLst>
  </p:cSld>
  <p:clrMapOvr>
    <a:masterClrMapping/>
  </p:clrMapOvr>
  <p:extLst>
    <p:ext uri="{DCECCB84-F9BA-43D5-87BE-67443E8EF086}">
      <p15:sldGuideLst xmlns:p15="http://schemas.microsoft.com/office/powerpoint/2012/main">
        <p15:guide id="1" orient="horz" pos="867" userDrawn="1">
          <p15:clr>
            <a:srgbClr val="FBAE40"/>
          </p15:clr>
        </p15:guide>
        <p15:guide id="2" orient="horz" pos="411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D2B4D8-2250-93EC-0123-26464BD0F4C8}"/>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71550" y="1772816"/>
            <a:ext cx="7200900" cy="3168352"/>
          </a:xfrm>
        </p:spPr>
        <p:txBody>
          <a:bodyPr anchor="ctr">
            <a:noAutofit/>
          </a:bodyPr>
          <a:lstStyle>
            <a:lvl1pPr marL="0" indent="0" algn="ctr">
              <a:lnSpc>
                <a:spcPts val="4500"/>
              </a:lnSpc>
              <a:spcBef>
                <a:spcPts val="500"/>
              </a:spcBef>
              <a:spcAft>
                <a:spcPts val="500"/>
              </a:spcAft>
              <a:buNone/>
              <a:defRPr sz="4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389980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647562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CSCT en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DD82250-A925-49A5-A344-EE361C53C6D3}"/>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5" name="Picture 4">
            <a:extLst>
              <a:ext uri="{FF2B5EF4-FFF2-40B4-BE49-F238E27FC236}">
                <a16:creationId xmlns:a16="http://schemas.microsoft.com/office/drawing/2014/main" id="{0F094CBC-1CBE-7BB7-E8BF-F3241C6A7794}"/>
              </a:ext>
            </a:extLst>
          </p:cNvPr>
          <p:cNvPicPr>
            <a:picLocks noChangeAspect="1"/>
          </p:cNvPicPr>
          <p:nvPr userDrawn="1"/>
        </p:nvPicPr>
        <p:blipFill>
          <a:blip r:embed="rId2"/>
          <a:stretch>
            <a:fillRect/>
          </a:stretch>
        </p:blipFill>
        <p:spPr>
          <a:xfrm>
            <a:off x="2775939" y="2527413"/>
            <a:ext cx="3592122" cy="1565486"/>
          </a:xfrm>
          <a:prstGeom prst="rect">
            <a:avLst/>
          </a:prstGeom>
        </p:spPr>
      </p:pic>
    </p:spTree>
    <p:extLst>
      <p:ext uri="{BB962C8B-B14F-4D97-AF65-F5344CB8AC3E}">
        <p14:creationId xmlns:p14="http://schemas.microsoft.com/office/powerpoint/2010/main" val="3756965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latin typeface="Century Gothic" panose="020B0502020202020204" pitchFamily="34" charset="0"/>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a:t>National Tobacco Dependency Treatment Training for Acute and Acute MH</a:t>
            </a:r>
          </a:p>
        </p:txBody>
      </p:sp>
    </p:spTree>
  </p:cSld>
  <p:clrMap bg1="lt1" tx1="dk1" bg2="lt2" tx2="dk2" accent1="accent1" accent2="accent2" accent3="accent3" accent4="accent4" accent5="accent5" accent6="accent6" hlink="hlink" folHlink="folHlink"/>
  <p:sldLayoutIdLst>
    <p:sldLayoutId id="2147483662" r:id="rId1"/>
    <p:sldLayoutId id="2147483650" r:id="rId2"/>
    <p:sldLayoutId id="2147483658" r:id="rId3"/>
    <p:sldLayoutId id="2147483652" r:id="rId4"/>
    <p:sldLayoutId id="2147483671" r:id="rId5"/>
    <p:sldLayoutId id="2147483657" r:id="rId6"/>
    <p:sldLayoutId id="2147483656" r:id="rId7"/>
    <p:sldLayoutId id="2147483665" r:id="rId8"/>
    <p:sldLayoutId id="2147483659" r:id="rId9"/>
    <p:sldLayoutId id="2147483670" r:id="rId10"/>
    <p:sldLayoutId id="2147483672" r:id="rId11"/>
    <p:sldLayoutId id="2147483673" r:id="rId12"/>
    <p:sldLayoutId id="2147483674" r:id="rId13"/>
    <p:sldLayoutId id="2147483688" r:id="rId14"/>
    <p:sldLayoutId id="2147483693" r:id="rId15"/>
    <p:sldLayoutId id="2147483695" r:id="rId16"/>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entury Gothic" panose="020B0502020202020204" pitchFamily="34" charset="0"/>
              <a:ea typeface="+mn-ea"/>
              <a:cs typeface="+mn-cs"/>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5EB8"/>
              </a:solidFill>
              <a:effectLst/>
              <a:uLnTx/>
              <a:uFillTx/>
              <a:latin typeface="Century Gothic" panose="020B0502020202020204" pitchFamily="34" charset="0"/>
              <a:ea typeface="+mn-ea"/>
              <a:cs typeface="+mn-cs"/>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National Inpatient Tobacco Dependency Treatment Training</a:t>
            </a:r>
          </a:p>
        </p:txBody>
      </p:sp>
    </p:spTree>
    <p:extLst>
      <p:ext uri="{BB962C8B-B14F-4D97-AF65-F5344CB8AC3E}">
        <p14:creationId xmlns:p14="http://schemas.microsoft.com/office/powerpoint/2010/main" val="746232742"/>
      </p:ext>
    </p:extLst>
  </p:cSld>
  <p:clrMap bg1="lt1" tx1="dk1" bg2="lt2" tx2="dk2" accent1="accent1" accent2="accent2" accent3="accent3" accent4="accent4" accent5="accent5" accent6="accent6" hlink="hlink" folHlink="folHlink"/>
  <p:sldLayoutIdLst>
    <p:sldLayoutId id="2147483697" r:id="rId1"/>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entury Gothic" panose="020B0502020202020204" pitchFamily="34" charset="0"/>
              <a:ea typeface="+mn-ea"/>
              <a:cs typeface="+mn-cs"/>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5EB8"/>
              </a:solidFill>
              <a:effectLst/>
              <a:uLnTx/>
              <a:uFillTx/>
              <a:latin typeface="Century Gothic" panose="020B0502020202020204" pitchFamily="34" charset="0"/>
              <a:ea typeface="+mn-ea"/>
              <a:cs typeface="+mn-cs"/>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National Inpatient Tobacco Dependency Treatment Training</a:t>
            </a:r>
          </a:p>
        </p:txBody>
      </p:sp>
    </p:spTree>
    <p:extLst>
      <p:ext uri="{BB962C8B-B14F-4D97-AF65-F5344CB8AC3E}">
        <p14:creationId xmlns:p14="http://schemas.microsoft.com/office/powerpoint/2010/main" val="2282877938"/>
      </p:ext>
    </p:extLst>
  </p:cSld>
  <p:clrMap bg1="lt1" tx1="dk1" bg2="lt2" tx2="dk2" accent1="accent1" accent2="accent2" accent3="accent3" accent4="accent4" accent5="accent5" accent6="accent6" hlink="hlink" folHlink="folHlink"/>
  <p:sldLayoutIdLst>
    <p:sldLayoutId id="2147483699" r:id="rId1"/>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44BC2D9-6E49-2077-B0CB-CC10E1BF8346}"/>
              </a:ext>
            </a:extLst>
          </p:cNvPr>
          <p:cNvSpPr>
            <a:spLocks noGrp="1"/>
          </p:cNvSpPr>
          <p:nvPr>
            <p:ph type="subTitle" idx="1"/>
          </p:nvPr>
        </p:nvSpPr>
        <p:spPr/>
        <p:txBody>
          <a:bodyPr/>
          <a:lstStyle/>
          <a:p>
            <a:r>
              <a:rPr lang="en-US" sz="3200"/>
              <a:t>Carbon monoxide monitoring as a motivational tool</a:t>
            </a:r>
            <a:endParaRPr lang="en-US" sz="3200" b="0"/>
          </a:p>
        </p:txBody>
      </p:sp>
    </p:spTree>
    <p:extLst>
      <p:ext uri="{BB962C8B-B14F-4D97-AF65-F5344CB8AC3E}">
        <p14:creationId xmlns:p14="http://schemas.microsoft.com/office/powerpoint/2010/main" val="25231915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60CDF30-BA07-3B15-3280-B77364D82ACF}"/>
              </a:ext>
            </a:extLst>
          </p:cNvPr>
          <p:cNvPicPr>
            <a:picLocks noChangeAspect="1"/>
          </p:cNvPicPr>
          <p:nvPr/>
        </p:nvPicPr>
        <p:blipFill>
          <a:blip r:embed="rId3">
            <a:alphaModFix amt="50000"/>
          </a:blip>
          <a:srcRect/>
          <a:stretch/>
        </p:blipFill>
        <p:spPr>
          <a:xfrm>
            <a:off x="0" y="1412775"/>
            <a:ext cx="9144000" cy="4805145"/>
          </a:xfrm>
          <a:prstGeom prst="rect">
            <a:avLst/>
          </a:prstGeom>
        </p:spPr>
      </p:pic>
      <p:sp>
        <p:nvSpPr>
          <p:cNvPr id="3" name="Rectangle 2">
            <a:extLst>
              <a:ext uri="{FF2B5EF4-FFF2-40B4-BE49-F238E27FC236}">
                <a16:creationId xmlns:a16="http://schemas.microsoft.com/office/drawing/2014/main" id="{F20563D1-EFD2-4BC1-96CA-FEB24310A4A1}"/>
              </a:ext>
            </a:extLst>
          </p:cNvPr>
          <p:cNvSpPr/>
          <p:nvPr/>
        </p:nvSpPr>
        <p:spPr>
          <a:xfrm>
            <a:off x="745112" y="1650277"/>
            <a:ext cx="7653775" cy="2893100"/>
          </a:xfrm>
          <a:prstGeom prst="rect">
            <a:avLst/>
          </a:prstGeom>
        </p:spPr>
        <p:txBody>
          <a:bodyPr wrap="square">
            <a:spAutoFit/>
          </a:bodyPr>
          <a:lstStyle/>
          <a:p>
            <a:pPr eaLnBrk="1" fontAlgn="auto" hangingPunct="1">
              <a:spcBef>
                <a:spcPts val="0"/>
              </a:spcBef>
              <a:spcAft>
                <a:spcPts val="0"/>
              </a:spcAft>
              <a:defRPr/>
            </a:pPr>
            <a:endParaRPr lang="en-US" sz="2200" b="1">
              <a:solidFill>
                <a:schemeClr val="accent2">
                  <a:lumMod val="75000"/>
                </a:schemeClr>
              </a:solidFill>
              <a:latin typeface="+mn-lt"/>
              <a:cs typeface="+mn-cs"/>
            </a:endParaRPr>
          </a:p>
          <a:p>
            <a:pPr eaLnBrk="1" fontAlgn="auto" hangingPunct="1">
              <a:spcBef>
                <a:spcPts val="0"/>
              </a:spcBef>
              <a:spcAft>
                <a:spcPts val="0"/>
              </a:spcAft>
              <a:defRPr/>
            </a:pPr>
            <a:r>
              <a:rPr lang="en-US" sz="2200" b="1">
                <a:solidFill>
                  <a:srgbClr val="005EB8"/>
                </a:solidFill>
                <a:latin typeface="+mn-lt"/>
                <a:cs typeface="+mn-cs"/>
              </a:rPr>
              <a:t>CO is a poisonous gas produced by smoking tobacco</a:t>
            </a:r>
            <a:r>
              <a:rPr lang="en-US" sz="2200" b="1">
                <a:latin typeface="+mn-lt"/>
                <a:cs typeface="+mn-cs"/>
              </a:rPr>
              <a:t> </a:t>
            </a:r>
          </a:p>
          <a:p>
            <a:pPr eaLnBrk="1" fontAlgn="auto" hangingPunct="1">
              <a:spcBef>
                <a:spcPts val="0"/>
              </a:spcBef>
              <a:spcAft>
                <a:spcPts val="0"/>
              </a:spcAft>
              <a:defRPr/>
            </a:pPr>
            <a:endParaRPr lang="en-US" sz="2200" b="1">
              <a:latin typeface="+mn-lt"/>
              <a:cs typeface="+mn-cs"/>
            </a:endParaRPr>
          </a:p>
          <a:p>
            <a:pPr eaLnBrk="1" fontAlgn="auto" hangingPunct="1">
              <a:spcBef>
                <a:spcPts val="0"/>
              </a:spcBef>
              <a:spcAft>
                <a:spcPts val="0"/>
              </a:spcAft>
              <a:defRPr/>
            </a:pPr>
            <a:r>
              <a:rPr lang="en-US" sz="2200">
                <a:latin typeface="+mn-lt"/>
                <a:cs typeface="+mn-cs"/>
              </a:rPr>
              <a:t>It affects the body’s</a:t>
            </a:r>
            <a:r>
              <a:rPr lang="en-CA" sz="2200">
                <a:latin typeface="+mn-lt"/>
                <a:cs typeface="+mn-cs"/>
              </a:rPr>
              <a:t> </a:t>
            </a:r>
            <a:r>
              <a:rPr lang="en-US" sz="2200">
                <a:latin typeface="+mn-lt"/>
                <a:cs typeface="+mn-cs"/>
              </a:rPr>
              <a:t>ability to transport oxygen, reducing the oxygen available</a:t>
            </a:r>
          </a:p>
          <a:p>
            <a:pPr eaLnBrk="1" fontAlgn="auto" hangingPunct="1">
              <a:spcBef>
                <a:spcPts val="0"/>
              </a:spcBef>
              <a:spcAft>
                <a:spcPts val="0"/>
              </a:spcAft>
              <a:defRPr/>
            </a:pPr>
            <a:endParaRPr lang="en-US" sz="2200">
              <a:solidFill>
                <a:srgbClr val="500B11"/>
              </a:solidFill>
              <a:latin typeface="+mn-lt"/>
              <a:cs typeface="+mn-cs"/>
            </a:endParaRPr>
          </a:p>
          <a:p>
            <a:pPr fontAlgn="auto">
              <a:spcBef>
                <a:spcPts val="0"/>
              </a:spcBef>
              <a:spcAft>
                <a:spcPts val="0"/>
              </a:spcAft>
              <a:defRPr/>
            </a:pPr>
            <a:r>
              <a:rPr lang="en-US" sz="2200" b="1">
                <a:solidFill>
                  <a:srgbClr val="005EB8"/>
                </a:solidFill>
                <a:latin typeface="+mn-lt"/>
                <a:cs typeface="+mn-cs"/>
              </a:rPr>
              <a:t>It is responsible for much of the harm to health</a:t>
            </a:r>
          </a:p>
          <a:p>
            <a:pPr eaLnBrk="1" fontAlgn="auto" hangingPunct="1">
              <a:spcBef>
                <a:spcPts val="0"/>
              </a:spcBef>
              <a:spcAft>
                <a:spcPts val="0"/>
              </a:spcAft>
              <a:defRPr/>
            </a:pPr>
            <a:r>
              <a:rPr lang="en-US" sz="2200" b="1">
                <a:solidFill>
                  <a:srgbClr val="005EB8"/>
                </a:solidFill>
                <a:latin typeface="+mn-lt"/>
                <a:cs typeface="+mn-cs"/>
              </a:rPr>
              <a:t>caused by smoking</a:t>
            </a:r>
            <a:endParaRPr lang="en-CA" sz="2200">
              <a:solidFill>
                <a:srgbClr val="005EB8"/>
              </a:solidFill>
              <a:latin typeface="+mn-lt"/>
              <a:cs typeface="+mn-cs"/>
            </a:endParaRPr>
          </a:p>
        </p:txBody>
      </p:sp>
      <p:sp>
        <p:nvSpPr>
          <p:cNvPr id="8" name="Rectangle 2">
            <a:extLst>
              <a:ext uri="{FF2B5EF4-FFF2-40B4-BE49-F238E27FC236}">
                <a16:creationId xmlns:a16="http://schemas.microsoft.com/office/drawing/2014/main" id="{9DE1ED1F-76D2-D810-7352-CFD229A0A249}"/>
              </a:ext>
            </a:extLst>
          </p:cNvPr>
          <p:cNvSpPr txBox="1">
            <a:spLocks noChangeArrowheads="1"/>
          </p:cNvSpPr>
          <p:nvPr/>
        </p:nvSpPr>
        <p:spPr bwMode="auto">
          <a:xfrm>
            <a:off x="571499" y="152400"/>
            <a:ext cx="8302723"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a:lstStyle>
          <a:p>
            <a:r>
              <a:rPr lang="en-US" altLang="en-US">
                <a:ea typeface="Geneva" panose="020B0503030404040204" pitchFamily="34" charset="0"/>
                <a:cs typeface="Geneva" panose="020B0503030404040204" pitchFamily="34" charset="0"/>
              </a:rPr>
              <a:t>Carbon monoxide</a:t>
            </a:r>
            <a:endParaRPr lang="en-US" altLang="en-US"/>
          </a:p>
        </p:txBody>
      </p:sp>
      <p:sp>
        <p:nvSpPr>
          <p:cNvPr id="11" name="Footer Placeholder 3">
            <a:extLst>
              <a:ext uri="{FF2B5EF4-FFF2-40B4-BE49-F238E27FC236}">
                <a16:creationId xmlns:a16="http://schemas.microsoft.com/office/drawing/2014/main" id="{4C41F9F2-B6EC-B7BE-6947-5E8651CA24DB}"/>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365774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 calcmode="lin" valueType="num">
                                      <p:cBhvr additive="base">
                                        <p:cTn id="2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007DE-158A-5CED-F1BB-3AC096975F9E}"/>
              </a:ext>
            </a:extLst>
          </p:cNvPr>
          <p:cNvSpPr>
            <a:spLocks noGrp="1"/>
          </p:cNvSpPr>
          <p:nvPr>
            <p:ph type="title"/>
          </p:nvPr>
        </p:nvSpPr>
        <p:spPr/>
        <p:txBody>
          <a:bodyPr/>
          <a:lstStyle/>
          <a:p>
            <a:r>
              <a:rPr lang="en-US"/>
              <a:t>Carbon monoxide monitoring</a:t>
            </a:r>
          </a:p>
        </p:txBody>
      </p:sp>
      <p:sp>
        <p:nvSpPr>
          <p:cNvPr id="3" name="Text Placeholder 2">
            <a:extLst>
              <a:ext uri="{FF2B5EF4-FFF2-40B4-BE49-F238E27FC236}">
                <a16:creationId xmlns:a16="http://schemas.microsoft.com/office/drawing/2014/main" id="{07DF6BF2-CF7D-42FC-3216-A30E041B3B22}"/>
              </a:ext>
            </a:extLst>
          </p:cNvPr>
          <p:cNvSpPr>
            <a:spLocks noGrp="1"/>
          </p:cNvSpPr>
          <p:nvPr>
            <p:ph type="body" idx="12"/>
          </p:nvPr>
        </p:nvSpPr>
        <p:spPr>
          <a:xfrm>
            <a:off x="571500" y="1736725"/>
            <a:ext cx="5199109" cy="4206875"/>
          </a:xfrm>
        </p:spPr>
        <p:txBody>
          <a:bodyPr/>
          <a:lstStyle/>
          <a:p>
            <a:pPr marL="285750" lvl="0" indent="-285750" algn="l" rtl="0">
              <a:buFont typeface="Arial" panose="020B0604020202020204" pitchFamily="34" charset="0"/>
              <a:buChar char="■"/>
            </a:pPr>
            <a:r>
              <a:rPr lang="en-US">
                <a:solidFill>
                  <a:srgbClr val="414141"/>
                </a:solidFill>
                <a:latin typeface="Arial"/>
                <a:ea typeface="Arial"/>
                <a:cs typeface="Arial"/>
              </a:rPr>
              <a:t>CO</a:t>
            </a:r>
            <a:r>
              <a:rPr lang="en-US" sz="1800" b="0" i="0" u="none" strike="noStrike" baseline="0">
                <a:solidFill>
                  <a:srgbClr val="414141"/>
                </a:solidFill>
                <a:latin typeface="Arial"/>
                <a:ea typeface="Arial"/>
                <a:cs typeface="Arial"/>
              </a:rPr>
              <a:t> monitors measure the amount of </a:t>
            </a:r>
            <a:r>
              <a:rPr lang="en-US" sz="1800" b="0" i="0">
                <a:solidFill>
                  <a:srgbClr val="000000"/>
                </a:solidFill>
                <a:latin typeface="Arial"/>
                <a:ea typeface="Arial"/>
                <a:cs typeface="Arial"/>
              </a:rPr>
              <a:t>​</a:t>
            </a:r>
            <a:br>
              <a:rPr lang="en-US" sz="1800" b="0" i="0">
                <a:latin typeface="Arial"/>
                <a:ea typeface="Arial"/>
                <a:cs typeface="Arial"/>
              </a:rPr>
            </a:br>
            <a:r>
              <a:rPr lang="en-US" sz="1800" b="1" i="0" u="none" strike="noStrike" baseline="0">
                <a:solidFill>
                  <a:srgbClr val="005EB8"/>
                </a:solidFill>
                <a:latin typeface="Arial"/>
                <a:ea typeface="Arial"/>
                <a:cs typeface="Arial"/>
              </a:rPr>
              <a:t>carbon monoxide in expired breath</a:t>
            </a:r>
            <a:r>
              <a:rPr lang="en-US" sz="1800" b="0" i="0" u="none" strike="noStrike" baseline="0">
                <a:solidFill>
                  <a:srgbClr val="414141"/>
                </a:solidFill>
                <a:latin typeface="Arial"/>
                <a:ea typeface="Arial"/>
                <a:cs typeface="Arial"/>
              </a:rPr>
              <a:t>, displayed as parts per million (ppm) </a:t>
            </a:r>
            <a:r>
              <a:rPr lang="en-US" sz="1800" b="0" i="0">
                <a:solidFill>
                  <a:srgbClr val="000000"/>
                </a:solidFill>
                <a:latin typeface="Arial"/>
                <a:ea typeface="Arial"/>
                <a:cs typeface="Arial"/>
              </a:rPr>
              <a:t>​</a:t>
            </a:r>
          </a:p>
          <a:p>
            <a:pPr marL="285750" indent="-285750">
              <a:buFont typeface="Arial" panose="020B0604020202020204" pitchFamily="34" charset="0"/>
              <a:buChar char="■"/>
            </a:pPr>
            <a:endParaRPr lang="en-US">
              <a:solidFill>
                <a:srgbClr val="414141"/>
              </a:solidFill>
              <a:latin typeface="Arial"/>
              <a:ea typeface="Arial"/>
              <a:cs typeface="Arial"/>
            </a:endParaRPr>
          </a:p>
          <a:p>
            <a:pPr marL="285750" lvl="0" indent="-285750" algn="l">
              <a:buFont typeface="Arial" panose="020B0604020202020204" pitchFamily="34" charset="0"/>
              <a:buChar char="■"/>
            </a:pPr>
            <a:r>
              <a:rPr lang="en-US" sz="1800" b="0" i="0" u="none" strike="noStrike" baseline="0">
                <a:solidFill>
                  <a:srgbClr val="414141"/>
                </a:solidFill>
                <a:latin typeface="Arial"/>
                <a:ea typeface="Arial"/>
                <a:cs typeface="Arial"/>
              </a:rPr>
              <a:t>CO monitors detect exposure to smoke </a:t>
            </a:r>
            <a:r>
              <a:rPr lang="en-US" sz="1800" b="0" i="0">
                <a:solidFill>
                  <a:srgbClr val="000000"/>
                </a:solidFill>
                <a:latin typeface="Arial"/>
                <a:ea typeface="Arial"/>
                <a:cs typeface="Arial"/>
              </a:rPr>
              <a:t>​</a:t>
            </a:r>
            <a:br>
              <a:rPr lang="en-US" sz="1800" b="0" i="0">
                <a:latin typeface="Arial"/>
                <a:ea typeface="Arial"/>
                <a:cs typeface="Arial"/>
              </a:rPr>
            </a:br>
            <a:r>
              <a:rPr lang="en-US" sz="1800" b="0" i="0" u="none" strike="noStrike" baseline="0">
                <a:solidFill>
                  <a:srgbClr val="414141"/>
                </a:solidFill>
                <a:latin typeface="Arial"/>
                <a:ea typeface="Arial"/>
                <a:cs typeface="Arial"/>
              </a:rPr>
              <a:t>in the previous </a:t>
            </a:r>
            <a:r>
              <a:rPr lang="en-US" sz="1800" b="1" i="0" u="none" strike="noStrike" baseline="0">
                <a:solidFill>
                  <a:srgbClr val="005EB8"/>
                </a:solidFill>
                <a:latin typeface="Arial"/>
                <a:ea typeface="Arial"/>
                <a:cs typeface="Arial"/>
              </a:rPr>
              <a:t>24 – 48 hours</a:t>
            </a:r>
            <a:r>
              <a:rPr lang="en-US" sz="1800" b="0" i="0">
                <a:solidFill>
                  <a:srgbClr val="000000"/>
                </a:solidFill>
                <a:latin typeface="Arial"/>
                <a:ea typeface="Arial"/>
                <a:cs typeface="Arial"/>
              </a:rPr>
              <a:t>​</a:t>
            </a:r>
            <a:endParaRPr lang="en-US"/>
          </a:p>
          <a:p>
            <a:pPr marL="285750" indent="-285750">
              <a:buFont typeface="Arial" panose="020B0604020202020204" pitchFamily="34" charset="0"/>
              <a:buChar char="■"/>
            </a:pPr>
            <a:endParaRPr lang="en-US">
              <a:solidFill>
                <a:srgbClr val="000000"/>
              </a:solidFill>
              <a:latin typeface="Arial"/>
              <a:ea typeface="Arial"/>
              <a:cs typeface="Arial"/>
            </a:endParaRPr>
          </a:p>
          <a:p>
            <a:pPr marL="285750" lvl="0" indent="-285750" algn="l" rtl="0">
              <a:buFont typeface="Arial" panose="020B0604020202020204" pitchFamily="34" charset="0"/>
              <a:buChar char="■"/>
            </a:pPr>
            <a:r>
              <a:rPr lang="en-US" sz="1800" b="1" i="0" u="none" strike="noStrike" baseline="0">
                <a:solidFill>
                  <a:srgbClr val="414141"/>
                </a:solidFill>
                <a:latin typeface="Arial"/>
                <a:ea typeface="Arial"/>
                <a:cs typeface="Arial"/>
              </a:rPr>
              <a:t>Motivational tool, chart progress</a:t>
            </a:r>
            <a:r>
              <a:rPr lang="en-US" sz="1800" b="0" i="0">
                <a:solidFill>
                  <a:srgbClr val="000000"/>
                </a:solidFill>
                <a:latin typeface="Arial"/>
                <a:ea typeface="Arial"/>
                <a:cs typeface="Arial"/>
              </a:rPr>
              <a:t>​</a:t>
            </a:r>
            <a:endParaRPr lang="en-US"/>
          </a:p>
        </p:txBody>
      </p:sp>
      <p:pic>
        <p:nvPicPr>
          <p:cNvPr id="8" name="Picture 7">
            <a:extLst>
              <a:ext uri="{FF2B5EF4-FFF2-40B4-BE49-F238E27FC236}">
                <a16:creationId xmlns:a16="http://schemas.microsoft.com/office/drawing/2014/main" id="{35E73457-4242-A920-60BE-77DC6DE8BA01}"/>
              </a:ext>
            </a:extLst>
          </p:cNvPr>
          <p:cNvPicPr>
            <a:picLocks noChangeAspect="1"/>
          </p:cNvPicPr>
          <p:nvPr/>
        </p:nvPicPr>
        <p:blipFill rotWithShape="1">
          <a:blip r:embed="rId3"/>
          <a:srcRect r="12105"/>
          <a:stretch/>
        </p:blipFill>
        <p:spPr>
          <a:xfrm>
            <a:off x="6546577" y="4337222"/>
            <a:ext cx="1912937" cy="1606378"/>
          </a:xfrm>
          <a:prstGeom prst="rect">
            <a:avLst/>
          </a:prstGeom>
        </p:spPr>
      </p:pic>
      <p:pic>
        <p:nvPicPr>
          <p:cNvPr id="9" name="Picture 8">
            <a:extLst>
              <a:ext uri="{FF2B5EF4-FFF2-40B4-BE49-F238E27FC236}">
                <a16:creationId xmlns:a16="http://schemas.microsoft.com/office/drawing/2014/main" id="{17E49176-C2D7-4725-715C-A9701EBB0344}"/>
              </a:ext>
            </a:extLst>
          </p:cNvPr>
          <p:cNvPicPr>
            <a:picLocks noChangeAspect="1"/>
          </p:cNvPicPr>
          <p:nvPr/>
        </p:nvPicPr>
        <p:blipFill rotWithShape="1">
          <a:blip r:embed="rId4"/>
          <a:srcRect r="4943"/>
          <a:stretch/>
        </p:blipFill>
        <p:spPr>
          <a:xfrm>
            <a:off x="5976984" y="4869646"/>
            <a:ext cx="1005073" cy="841680"/>
          </a:xfrm>
          <a:prstGeom prst="rect">
            <a:avLst/>
          </a:prstGeom>
        </p:spPr>
      </p:pic>
      <p:sp>
        <p:nvSpPr>
          <p:cNvPr id="4" name="Footer Placeholder 3">
            <a:extLst>
              <a:ext uri="{FF2B5EF4-FFF2-40B4-BE49-F238E27FC236}">
                <a16:creationId xmlns:a16="http://schemas.microsoft.com/office/drawing/2014/main" id="{DFFDDFB2-E6D1-D55F-BDFB-697C3E202A50}"/>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a:solidFill>
                  <a:schemeClr val="accent1"/>
                </a:solidFill>
                <a:latin typeface="Century Gothic" panose="020B0502020202020204" pitchFamily="34" charset="0"/>
              </a:rPr>
              <a:t>Inpatient Tobacco Dependence Treatment Training Programme</a:t>
            </a:r>
          </a:p>
        </p:txBody>
      </p:sp>
      <p:pic>
        <p:nvPicPr>
          <p:cNvPr id="7" name="Picture 6" descr="A close-up of a device&#10;&#10;Description automatically generated">
            <a:extLst>
              <a:ext uri="{FF2B5EF4-FFF2-40B4-BE49-F238E27FC236}">
                <a16:creationId xmlns:a16="http://schemas.microsoft.com/office/drawing/2014/main" id="{F33BED86-3A38-BC6B-5E11-C6859716F1DE}"/>
              </a:ext>
            </a:extLst>
          </p:cNvPr>
          <p:cNvPicPr>
            <a:picLocks noChangeAspect="1"/>
          </p:cNvPicPr>
          <p:nvPr/>
        </p:nvPicPr>
        <p:blipFill rotWithShape="1">
          <a:blip r:embed="rId5"/>
          <a:srcRect t="3419" r="6182" b="5128"/>
          <a:stretch/>
        </p:blipFill>
        <p:spPr>
          <a:xfrm>
            <a:off x="6276144" y="1714722"/>
            <a:ext cx="2044720" cy="2551210"/>
          </a:xfrm>
          <a:prstGeom prst="rect">
            <a:avLst/>
          </a:prstGeom>
        </p:spPr>
      </p:pic>
    </p:spTree>
    <p:extLst>
      <p:ext uri="{BB962C8B-B14F-4D97-AF65-F5344CB8AC3E}">
        <p14:creationId xmlns:p14="http://schemas.microsoft.com/office/powerpoint/2010/main" val="430400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holding a device&#10;&#10;Description automatically generated">
            <a:extLst>
              <a:ext uri="{FF2B5EF4-FFF2-40B4-BE49-F238E27FC236}">
                <a16:creationId xmlns:a16="http://schemas.microsoft.com/office/drawing/2014/main" id="{3C383598-1DD4-FB4F-09A5-52FDC99C3E3F}"/>
              </a:ext>
            </a:extLst>
          </p:cNvPr>
          <p:cNvPicPr>
            <a:picLocks noChangeAspect="1"/>
          </p:cNvPicPr>
          <p:nvPr/>
        </p:nvPicPr>
        <p:blipFill rotWithShape="1">
          <a:blip r:embed="rId3"/>
          <a:srcRect t="8078" r="6780" b="2393"/>
          <a:stretch/>
        </p:blipFill>
        <p:spPr>
          <a:xfrm>
            <a:off x="0" y="2066784"/>
            <a:ext cx="5376760" cy="4189265"/>
          </a:xfrm>
          <a:prstGeom prst="rect">
            <a:avLst/>
          </a:prstGeom>
          <a:noFill/>
        </p:spPr>
      </p:pic>
      <p:sp>
        <p:nvSpPr>
          <p:cNvPr id="2" name="Subtitle 1">
            <a:extLst>
              <a:ext uri="{FF2B5EF4-FFF2-40B4-BE49-F238E27FC236}">
                <a16:creationId xmlns:a16="http://schemas.microsoft.com/office/drawing/2014/main" id="{B99C1CED-765F-8C4B-B7F9-97656CA7BBDC}"/>
              </a:ext>
            </a:extLst>
          </p:cNvPr>
          <p:cNvSpPr>
            <a:spLocks noGrp="1"/>
          </p:cNvSpPr>
          <p:nvPr>
            <p:ph type="title"/>
          </p:nvPr>
        </p:nvSpPr>
        <p:spPr>
          <a:xfrm>
            <a:off x="2893840" y="1860544"/>
            <a:ext cx="7962900" cy="1066800"/>
          </a:xfrm>
        </p:spPr>
        <p:txBody>
          <a:bodyPr wrap="square" anchor="ctr">
            <a:normAutofit/>
          </a:bodyPr>
          <a:lstStyle/>
          <a:p>
            <a:r>
              <a:rPr lang="en-US">
                <a:solidFill>
                  <a:srgbClr val="005EB8"/>
                </a:solidFill>
                <a:effectLst>
                  <a:outerShdw blurRad="381000" dist="25400" dir="5400000" algn="ctr" rotWithShape="0">
                    <a:srgbClr val="000000">
                      <a:alpha val="95000"/>
                    </a:srgbClr>
                  </a:outerShdw>
                </a:effectLst>
                <a:latin typeface="Arial"/>
                <a:cs typeface="Arial"/>
              </a:rPr>
              <a:t>    CO Monitoring Demonstration </a:t>
            </a:r>
          </a:p>
        </p:txBody>
      </p:sp>
      <p:sp>
        <p:nvSpPr>
          <p:cNvPr id="7" name="TextBox 6">
            <a:extLst>
              <a:ext uri="{FF2B5EF4-FFF2-40B4-BE49-F238E27FC236}">
                <a16:creationId xmlns:a16="http://schemas.microsoft.com/office/drawing/2014/main" id="{65AA8544-4D5F-BAFB-E82E-060413567D8E}"/>
              </a:ext>
            </a:extLst>
          </p:cNvPr>
          <p:cNvSpPr txBox="1"/>
          <p:nvPr/>
        </p:nvSpPr>
        <p:spPr bwMode="auto">
          <a:xfrm>
            <a:off x="5913211" y="5372908"/>
            <a:ext cx="2545695" cy="604846"/>
          </a:xfrm>
          <a:prstGeom prst="rect">
            <a:avLst/>
          </a:prstGeom>
          <a:solidFill>
            <a:schemeClr val="accent3"/>
          </a:solidFill>
          <a:ln w="9525">
            <a:noFill/>
            <a:miter lim="800000"/>
            <a:headEnd/>
            <a:tailEnd/>
          </a:ln>
        </p:spPr>
        <p:txBody>
          <a:bodyPr vert="horz" wrap="square" lIns="91440" tIns="45720" rIns="91440" bIns="45720" numCol="1" rtlCol="0" anchor="ctr" anchorCtr="0" compatLnSpc="1">
            <a:prstTxWarp prst="textNoShape">
              <a:avLst/>
            </a:prstTxWarp>
            <a:normAutofit/>
          </a:bodyPr>
          <a:lstStyle/>
          <a:p>
            <a:pPr algn="ctr">
              <a:spcBef>
                <a:spcPts val="500"/>
              </a:spcBef>
              <a:spcAft>
                <a:spcPts val="500"/>
              </a:spcAft>
            </a:pPr>
            <a:r>
              <a:rPr lang="en-US" sz="2000">
                <a:solidFill>
                  <a:schemeClr val="bg2"/>
                </a:solidFill>
                <a:latin typeface="+mn-lt"/>
              </a:rPr>
              <a:t>Appendix 8</a:t>
            </a:r>
            <a:r>
              <a:rPr lang="en-US" sz="2000">
                <a:solidFill>
                  <a:srgbClr val="000000"/>
                </a:solidFill>
                <a:latin typeface="Times"/>
                <a:cs typeface="Times"/>
              </a:rPr>
              <a:t> </a:t>
            </a:r>
            <a:endParaRPr lang="en-US"/>
          </a:p>
        </p:txBody>
      </p:sp>
      <p:sp>
        <p:nvSpPr>
          <p:cNvPr id="9" name="TextBox 8">
            <a:extLst>
              <a:ext uri="{FF2B5EF4-FFF2-40B4-BE49-F238E27FC236}">
                <a16:creationId xmlns:a16="http://schemas.microsoft.com/office/drawing/2014/main" id="{CAE13E89-D194-3F25-CE1B-CEE19DD3198F}"/>
              </a:ext>
            </a:extLst>
          </p:cNvPr>
          <p:cNvSpPr txBox="1"/>
          <p:nvPr/>
        </p:nvSpPr>
        <p:spPr bwMode="auto">
          <a:xfrm>
            <a:off x="5039276" y="3200436"/>
            <a:ext cx="3883052" cy="1477328"/>
          </a:xfrm>
          <a:prstGeom prst="rect">
            <a:avLst/>
          </a:prstGeom>
          <a:noFill/>
          <a:ln w="9525">
            <a:noFill/>
            <a:miter lim="800000"/>
            <a:headEnd/>
            <a:tailE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spcBef>
                <a:spcPts val="500"/>
              </a:spcBef>
              <a:spcAft>
                <a:spcPts val="500"/>
              </a:spcAft>
              <a:buClr>
                <a:srgbClr val="C10C21"/>
              </a:buClr>
            </a:pPr>
            <a:r>
              <a:rPr lang="en-US">
                <a:solidFill>
                  <a:srgbClr val="000000"/>
                </a:solidFill>
                <a:latin typeface="Arial" panose="020B0604020202020204" pitchFamily="34" charset="0"/>
                <a:ea typeface="Calibri"/>
                <a:cs typeface="Arial" panose="020B0604020202020204" pitchFamily="34" charset="0"/>
              </a:rPr>
              <a:t>Patients are required to hold their breath for </a:t>
            </a:r>
            <a:r>
              <a:rPr lang="en-US" b="1">
                <a:solidFill>
                  <a:srgbClr val="000000"/>
                </a:solidFill>
                <a:latin typeface="Arial" panose="020B0604020202020204" pitchFamily="34" charset="0"/>
                <a:ea typeface="Calibri"/>
                <a:cs typeface="Arial" panose="020B0604020202020204" pitchFamily="34" charset="0"/>
              </a:rPr>
              <a:t>15 seconds </a:t>
            </a:r>
            <a:r>
              <a:rPr lang="en-US">
                <a:solidFill>
                  <a:srgbClr val="000000"/>
                </a:solidFill>
                <a:latin typeface="Arial" panose="020B0604020202020204" pitchFamily="34" charset="0"/>
                <a:ea typeface="Calibri"/>
                <a:cs typeface="Arial" panose="020B0604020202020204" pitchFamily="34" charset="0"/>
              </a:rPr>
              <a:t>(minimum 10 seconds) to equalise pressure in the lungs and allow CO to transfer between blood and lungs</a:t>
            </a:r>
            <a:r>
              <a:rPr lang="en-US">
                <a:solidFill>
                  <a:srgbClr val="808080"/>
                </a:solidFill>
                <a:latin typeface="Arial" panose="020B0604020202020204" pitchFamily="34" charset="0"/>
                <a:ea typeface="Calibri"/>
                <a:cs typeface="Arial" panose="020B0604020202020204" pitchFamily="34" charset="0"/>
              </a:rPr>
              <a:t>​</a:t>
            </a:r>
          </a:p>
        </p:txBody>
      </p:sp>
      <p:sp>
        <p:nvSpPr>
          <p:cNvPr id="4" name="Title 1">
            <a:extLst>
              <a:ext uri="{FF2B5EF4-FFF2-40B4-BE49-F238E27FC236}">
                <a16:creationId xmlns:a16="http://schemas.microsoft.com/office/drawing/2014/main" id="{0BBD4D8C-C456-5325-3C35-070323D7E4A4}"/>
              </a:ext>
            </a:extLst>
          </p:cNvPr>
          <p:cNvSpPr txBox="1">
            <a:spLocks/>
          </p:cNvSpPr>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a:lstStyle>
          <a:p>
            <a:r>
              <a:rPr lang="en-US"/>
              <a:t>CO monitoring demonstration</a:t>
            </a:r>
          </a:p>
        </p:txBody>
      </p:sp>
      <p:sp>
        <p:nvSpPr>
          <p:cNvPr id="5" name="Footer Placeholder 3">
            <a:extLst>
              <a:ext uri="{FF2B5EF4-FFF2-40B4-BE49-F238E27FC236}">
                <a16:creationId xmlns:a16="http://schemas.microsoft.com/office/drawing/2014/main" id="{CAD0B568-EB3D-B021-BAFA-1B39C50A8088}"/>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2328684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47E7CD-6031-B678-19E9-2FFADCABA582}"/>
              </a:ext>
            </a:extLst>
          </p:cNvPr>
          <p:cNvSpPr>
            <a:spLocks noGrp="1"/>
          </p:cNvSpPr>
          <p:nvPr>
            <p:ph type="title"/>
          </p:nvPr>
        </p:nvSpPr>
        <p:spPr/>
        <p:txBody>
          <a:bodyPr/>
          <a:lstStyle/>
          <a:p>
            <a:r>
              <a:rPr lang="en-US"/>
              <a:t>Discussing results with patients </a:t>
            </a:r>
          </a:p>
        </p:txBody>
      </p:sp>
      <p:sp>
        <p:nvSpPr>
          <p:cNvPr id="5" name="Footer Placeholder 3">
            <a:extLst>
              <a:ext uri="{FF2B5EF4-FFF2-40B4-BE49-F238E27FC236}">
                <a16:creationId xmlns:a16="http://schemas.microsoft.com/office/drawing/2014/main" id="{2E6DCF40-D704-F797-B3D6-04A57A041848}"/>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
        <p:nvSpPr>
          <p:cNvPr id="6" name="TextBox 5">
            <a:extLst>
              <a:ext uri="{FF2B5EF4-FFF2-40B4-BE49-F238E27FC236}">
                <a16:creationId xmlns:a16="http://schemas.microsoft.com/office/drawing/2014/main" id="{C4190B23-3862-ADA7-B65C-DD8AF949C05F}"/>
              </a:ext>
            </a:extLst>
          </p:cNvPr>
          <p:cNvSpPr txBox="1"/>
          <p:nvPr/>
        </p:nvSpPr>
        <p:spPr bwMode="auto">
          <a:xfrm>
            <a:off x="3608334" y="5281687"/>
            <a:ext cx="1927333" cy="562933"/>
          </a:xfrm>
          <a:prstGeom prst="rect">
            <a:avLst/>
          </a:prstGeom>
          <a:solidFill>
            <a:schemeClr val="accent3"/>
          </a:solidFill>
          <a:ln w="9525">
            <a:noFill/>
            <a:miter lim="800000"/>
            <a:headEnd/>
            <a:tailEnd/>
          </a:ln>
        </p:spPr>
        <p:txBody>
          <a:bodyPr vert="horz" wrap="square" lIns="91440" tIns="45720" rIns="91440" bIns="45720" numCol="1" rtlCol="0" anchor="ctr" anchorCtr="0" compatLnSpc="1">
            <a:prstTxWarp prst="textNoShape">
              <a:avLst/>
            </a:prstTxWarp>
            <a:normAutofit/>
          </a:bodyPr>
          <a:lstStyle/>
          <a:p>
            <a:pPr algn="ctr">
              <a:spcBef>
                <a:spcPts val="500"/>
              </a:spcBef>
              <a:spcAft>
                <a:spcPts val="500"/>
              </a:spcAft>
            </a:pPr>
            <a:r>
              <a:rPr lang="en-US">
                <a:solidFill>
                  <a:schemeClr val="bg2"/>
                </a:solidFill>
                <a:latin typeface="+mn-lt"/>
              </a:rPr>
              <a:t>Appendix </a:t>
            </a:r>
            <a:r>
              <a:rPr lang="en-US">
                <a:solidFill>
                  <a:schemeClr val="bg2"/>
                </a:solidFill>
                <a:latin typeface="Arial"/>
                <a:cs typeface="Times"/>
              </a:rPr>
              <a:t>9</a:t>
            </a:r>
            <a:r>
              <a:rPr lang="en-US">
                <a:solidFill>
                  <a:srgbClr val="000000"/>
                </a:solidFill>
                <a:latin typeface="Times"/>
                <a:cs typeface="Times"/>
              </a:rPr>
              <a:t> </a:t>
            </a:r>
            <a:endParaRPr lang="en-US"/>
          </a:p>
        </p:txBody>
      </p:sp>
      <p:sp>
        <p:nvSpPr>
          <p:cNvPr id="7" name="TextBox 6">
            <a:extLst>
              <a:ext uri="{FF2B5EF4-FFF2-40B4-BE49-F238E27FC236}">
                <a16:creationId xmlns:a16="http://schemas.microsoft.com/office/drawing/2014/main" id="{7C257B6D-6966-AF03-7DC4-9B76634152F7}"/>
              </a:ext>
            </a:extLst>
          </p:cNvPr>
          <p:cNvSpPr txBox="1"/>
          <p:nvPr/>
        </p:nvSpPr>
        <p:spPr bwMode="auto">
          <a:xfrm>
            <a:off x="1427862" y="4669478"/>
            <a:ext cx="6288277" cy="338554"/>
          </a:xfrm>
          <a:prstGeom prst="rect">
            <a:avLst/>
          </a:prstGeom>
          <a:noFill/>
          <a:ln w="9525">
            <a:noFill/>
            <a:miter lim="800000"/>
            <a:headEnd/>
            <a:tailE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spcBef>
                <a:spcPts val="500"/>
              </a:spcBef>
              <a:spcAft>
                <a:spcPts val="500"/>
              </a:spcAft>
              <a:buClr>
                <a:srgbClr val="C10C21"/>
              </a:buClr>
            </a:pPr>
            <a:r>
              <a:rPr lang="en-CA" sz="1600" b="1" dirty="0">
                <a:solidFill>
                  <a:srgbClr val="005EB8"/>
                </a:solidFill>
                <a:latin typeface="Helvetica"/>
                <a:cs typeface="Segoe UI"/>
              </a:rPr>
              <a:t>The test results should be recorded in the patients </a:t>
            </a:r>
            <a:r>
              <a:rPr lang="en-CA" sz="1600" dirty="0">
                <a:solidFill>
                  <a:srgbClr val="000000"/>
                </a:solidFill>
                <a:latin typeface="Helvetica"/>
                <a:cs typeface="Segoe UI"/>
              </a:rPr>
              <a:t>​</a:t>
            </a:r>
            <a:r>
              <a:rPr lang="en-CA" sz="1600" b="1" dirty="0">
                <a:solidFill>
                  <a:srgbClr val="005EB8"/>
                </a:solidFill>
                <a:latin typeface="Helvetica"/>
                <a:cs typeface="Segoe UI"/>
              </a:rPr>
              <a:t>notes</a:t>
            </a:r>
            <a:endParaRPr lang="en-US" dirty="0"/>
          </a:p>
        </p:txBody>
      </p:sp>
      <p:sp>
        <p:nvSpPr>
          <p:cNvPr id="11" name="Rounded Rectangle 10">
            <a:extLst>
              <a:ext uri="{FF2B5EF4-FFF2-40B4-BE49-F238E27FC236}">
                <a16:creationId xmlns:a16="http://schemas.microsoft.com/office/drawing/2014/main" id="{FF1E5684-10CA-7479-23A9-2B917B80E6DE}"/>
              </a:ext>
            </a:extLst>
          </p:cNvPr>
          <p:cNvSpPr>
            <a:spLocks noChangeArrowheads="1"/>
          </p:cNvSpPr>
          <p:nvPr/>
        </p:nvSpPr>
        <p:spPr bwMode="auto">
          <a:xfrm>
            <a:off x="2214941" y="1879850"/>
            <a:ext cx="1910140" cy="2432912"/>
          </a:xfrm>
          <a:prstGeom prst="roundRect">
            <a:avLst>
              <a:gd name="adj" fmla="val 7315"/>
            </a:avLst>
          </a:prstGeom>
          <a:solidFill>
            <a:srgbClr val="76BB53"/>
          </a:solidFill>
          <a:ln w="9525">
            <a:noFill/>
            <a:round/>
            <a:headEnd/>
            <a:tailEnd/>
          </a:ln>
          <a:effectLst>
            <a:outerShdw blurRad="254000" dist="63500" dir="5400000" algn="ctr" rotWithShape="0">
              <a:srgbClr val="000000">
                <a:alpha val="25000"/>
              </a:srgbClr>
            </a:outerShdw>
          </a:effectLst>
        </p:spPr>
        <p:txBody>
          <a:bodyPr lIns="216000" tIns="216000" rIns="216000" anchor="t"/>
          <a:lstStyle/>
          <a:p>
            <a:pPr eaLnBrk="1" fontAlgn="auto" hangingPunct="1">
              <a:lnSpc>
                <a:spcPts val="2000"/>
              </a:lnSpc>
              <a:spcBef>
                <a:spcPts val="0"/>
              </a:spcBef>
              <a:spcAft>
                <a:spcPts val="800"/>
              </a:spcAft>
              <a:defRPr/>
            </a:pPr>
            <a:r>
              <a:rPr lang="en-US" sz="2000" b="1" dirty="0">
                <a:solidFill>
                  <a:schemeClr val="lt1"/>
                </a:solidFill>
                <a:latin typeface="Arial" panose="020B0604020202020204" pitchFamily="34" charset="0"/>
                <a:cs typeface="Arial" panose="020B0604020202020204" pitchFamily="34" charset="0"/>
              </a:rPr>
              <a:t>0 – 6 ppm</a:t>
            </a:r>
            <a:endParaRPr lang="en-US" sz="1200" b="1" dirty="0">
              <a:solidFill>
                <a:schemeClr val="lt1"/>
              </a:solidFill>
              <a:latin typeface="Arial" panose="020B0604020202020204" pitchFamily="34" charset="0"/>
              <a:cs typeface="Arial" panose="020B0604020202020204" pitchFamily="34" charset="0"/>
            </a:endParaRPr>
          </a:p>
          <a:p>
            <a:pPr eaLnBrk="1" fontAlgn="auto" hangingPunct="1">
              <a:lnSpc>
                <a:spcPts val="1600"/>
              </a:lnSpc>
              <a:spcBef>
                <a:spcPts val="0"/>
              </a:spcBef>
              <a:spcAft>
                <a:spcPts val="800"/>
              </a:spcAft>
              <a:defRPr/>
            </a:pPr>
            <a:r>
              <a:rPr lang="en-US" sz="1200" b="1" dirty="0">
                <a:solidFill>
                  <a:schemeClr val="lt1"/>
                </a:solidFill>
                <a:latin typeface="Arial" panose="020B0604020202020204" pitchFamily="34" charset="0"/>
                <a:cs typeface="Arial" panose="020B0604020202020204" pitchFamily="34" charset="0"/>
              </a:rPr>
              <a:t>Typical levels </a:t>
            </a:r>
            <a:br>
              <a:rPr lang="en-US" sz="1200" b="1" dirty="0">
                <a:solidFill>
                  <a:schemeClr val="lt1"/>
                </a:solidFill>
                <a:latin typeface="Arial" panose="020B0604020202020204" pitchFamily="34" charset="0"/>
                <a:cs typeface="Arial" panose="020B0604020202020204" pitchFamily="34" charset="0"/>
              </a:rPr>
            </a:br>
            <a:r>
              <a:rPr lang="en-US" sz="1200" b="1" dirty="0">
                <a:solidFill>
                  <a:schemeClr val="lt1"/>
                </a:solidFill>
                <a:latin typeface="Arial" panose="020B0604020202020204" pitchFamily="34" charset="0"/>
                <a:cs typeface="Arial" panose="020B0604020202020204" pitchFamily="34" charset="0"/>
              </a:rPr>
              <a:t>for a non-smoker,</a:t>
            </a:r>
            <a:br>
              <a:rPr lang="en-US" sz="1200" b="1" dirty="0">
                <a:solidFill>
                  <a:schemeClr val="lt1"/>
                </a:solidFill>
                <a:latin typeface="Arial" panose="020B0604020202020204" pitchFamily="34" charset="0"/>
                <a:cs typeface="Arial" panose="020B0604020202020204" pitchFamily="34" charset="0"/>
              </a:rPr>
            </a:br>
            <a:r>
              <a:rPr lang="en-US" sz="1200" b="1" dirty="0">
                <a:solidFill>
                  <a:schemeClr val="lt1"/>
                </a:solidFill>
                <a:latin typeface="Arial" panose="020B0604020202020204" pitchFamily="34" charset="0"/>
                <a:cs typeface="Arial" panose="020B0604020202020204" pitchFamily="34" charset="0"/>
              </a:rPr>
              <a:t>and should be </a:t>
            </a:r>
            <a:br>
              <a:rPr lang="en-US" sz="1200" b="1" dirty="0">
                <a:solidFill>
                  <a:schemeClr val="lt1"/>
                </a:solidFill>
                <a:latin typeface="Arial" panose="020B0604020202020204" pitchFamily="34" charset="0"/>
                <a:cs typeface="Arial" panose="020B0604020202020204" pitchFamily="34" charset="0"/>
              </a:rPr>
            </a:br>
            <a:r>
              <a:rPr lang="en-US" sz="1200" b="1" dirty="0">
                <a:solidFill>
                  <a:schemeClr val="lt1"/>
                </a:solidFill>
                <a:latin typeface="Arial" panose="020B0604020202020204" pitchFamily="34" charset="0"/>
                <a:cs typeface="Arial" panose="020B0604020202020204" pitchFamily="34" charset="0"/>
              </a:rPr>
              <a:t>your goal.</a:t>
            </a:r>
          </a:p>
          <a:p>
            <a:pPr eaLnBrk="1" fontAlgn="auto" hangingPunct="1">
              <a:lnSpc>
                <a:spcPts val="1600"/>
              </a:lnSpc>
              <a:spcBef>
                <a:spcPts val="0"/>
              </a:spcBef>
              <a:spcAft>
                <a:spcPts val="800"/>
              </a:spcAft>
              <a:defRPr/>
            </a:pPr>
            <a:r>
              <a:rPr lang="en-US" sz="1200" dirty="0">
                <a:solidFill>
                  <a:schemeClr val="lt1"/>
                </a:solidFill>
                <a:latin typeface="Arial" panose="020B0604020202020204" pitchFamily="34" charset="0"/>
                <a:cs typeface="Arial" panose="020B0604020202020204" pitchFamily="34" charset="0"/>
              </a:rPr>
              <a:t>It is normal to </a:t>
            </a:r>
            <a:br>
              <a:rPr lang="en-US" sz="1200" dirty="0">
                <a:solidFill>
                  <a:schemeClr val="lt1"/>
                </a:solidFill>
                <a:latin typeface="Arial" panose="020B0604020202020204" pitchFamily="34" charset="0"/>
                <a:cs typeface="Arial" panose="020B0604020202020204" pitchFamily="34" charset="0"/>
              </a:rPr>
            </a:br>
            <a:r>
              <a:rPr lang="en-US" sz="1200" dirty="0">
                <a:solidFill>
                  <a:schemeClr val="lt1"/>
                </a:solidFill>
                <a:latin typeface="Arial" panose="020B0604020202020204" pitchFamily="34" charset="0"/>
                <a:cs typeface="Arial" panose="020B0604020202020204" pitchFamily="34" charset="0"/>
              </a:rPr>
              <a:t>have some CO </a:t>
            </a:r>
            <a:br>
              <a:rPr lang="en-US" sz="1200" dirty="0">
                <a:solidFill>
                  <a:schemeClr val="lt1"/>
                </a:solidFill>
                <a:latin typeface="Arial" panose="020B0604020202020204" pitchFamily="34" charset="0"/>
                <a:cs typeface="Arial" panose="020B0604020202020204" pitchFamily="34" charset="0"/>
              </a:rPr>
            </a:br>
            <a:r>
              <a:rPr lang="en-US" sz="1200" dirty="0">
                <a:solidFill>
                  <a:schemeClr val="lt1"/>
                </a:solidFill>
                <a:latin typeface="Arial" panose="020B0604020202020204" pitchFamily="34" charset="0"/>
                <a:cs typeface="Arial" panose="020B0604020202020204" pitchFamily="34" charset="0"/>
              </a:rPr>
              <a:t>in your body.</a:t>
            </a:r>
          </a:p>
        </p:txBody>
      </p:sp>
      <p:sp>
        <p:nvSpPr>
          <p:cNvPr id="17" name="Rounded Rectangle 16">
            <a:extLst>
              <a:ext uri="{FF2B5EF4-FFF2-40B4-BE49-F238E27FC236}">
                <a16:creationId xmlns:a16="http://schemas.microsoft.com/office/drawing/2014/main" id="{093801FA-EEE3-EC8C-053B-4EAD1D4EC305}"/>
              </a:ext>
            </a:extLst>
          </p:cNvPr>
          <p:cNvSpPr>
            <a:spLocks noChangeArrowheads="1"/>
          </p:cNvSpPr>
          <p:nvPr/>
        </p:nvSpPr>
        <p:spPr bwMode="auto">
          <a:xfrm>
            <a:off x="4375945" y="1879850"/>
            <a:ext cx="1910140" cy="2432912"/>
          </a:xfrm>
          <a:prstGeom prst="roundRect">
            <a:avLst>
              <a:gd name="adj" fmla="val 7315"/>
            </a:avLst>
          </a:prstGeom>
          <a:solidFill>
            <a:srgbClr val="E9822C"/>
          </a:solidFill>
          <a:ln w="9525">
            <a:noFill/>
            <a:round/>
            <a:headEnd/>
            <a:tailEnd/>
          </a:ln>
          <a:effectLst>
            <a:outerShdw blurRad="254000" dist="63500" dir="5400000" algn="ctr" rotWithShape="0">
              <a:srgbClr val="000000">
                <a:alpha val="25000"/>
              </a:srgbClr>
            </a:outerShdw>
          </a:effectLst>
        </p:spPr>
        <p:txBody>
          <a:bodyPr lIns="216000" tIns="216000" rIns="216000" anchor="t"/>
          <a:lstStyle/>
          <a:p>
            <a:pPr eaLnBrk="1" fontAlgn="auto" hangingPunct="1">
              <a:lnSpc>
                <a:spcPts val="2000"/>
              </a:lnSpc>
              <a:spcBef>
                <a:spcPts val="0"/>
              </a:spcBef>
              <a:spcAft>
                <a:spcPts val="800"/>
              </a:spcAft>
              <a:defRPr/>
            </a:pPr>
            <a:r>
              <a:rPr lang="en-US" sz="2000" b="1" dirty="0">
                <a:solidFill>
                  <a:schemeClr val="lt1"/>
                </a:solidFill>
                <a:latin typeface="Arial" panose="020B0604020202020204" pitchFamily="34" charset="0"/>
                <a:cs typeface="Arial" panose="020B0604020202020204" pitchFamily="34" charset="0"/>
              </a:rPr>
              <a:t>7 – 9 ppm</a:t>
            </a:r>
            <a:endParaRPr lang="en-US" sz="1200" b="1" dirty="0">
              <a:solidFill>
                <a:schemeClr val="lt1"/>
              </a:solidFill>
              <a:latin typeface="Arial" panose="020B0604020202020204" pitchFamily="34" charset="0"/>
              <a:cs typeface="Arial" panose="020B0604020202020204" pitchFamily="34" charset="0"/>
            </a:endParaRPr>
          </a:p>
          <a:p>
            <a:pPr eaLnBrk="1" fontAlgn="auto" hangingPunct="1">
              <a:lnSpc>
                <a:spcPts val="1600"/>
              </a:lnSpc>
              <a:spcBef>
                <a:spcPts val="0"/>
              </a:spcBef>
              <a:spcAft>
                <a:spcPts val="800"/>
              </a:spcAft>
              <a:defRPr/>
            </a:pPr>
            <a:r>
              <a:rPr lang="en-US" sz="1200" b="1" dirty="0">
                <a:solidFill>
                  <a:schemeClr val="lt1"/>
                </a:solidFill>
                <a:latin typeface="Arial" panose="020B0604020202020204" pitchFamily="34" charset="0"/>
                <a:cs typeface="Arial" panose="020B0604020202020204" pitchFamily="34" charset="0"/>
              </a:rPr>
              <a:t>Borderline values that may be found in smokers and non-smokers.</a:t>
            </a:r>
            <a:endParaRPr lang="en-US" sz="1200" dirty="0">
              <a:solidFill>
                <a:schemeClr val="lt1"/>
              </a:solidFill>
              <a:latin typeface="Arial" panose="020B0604020202020204" pitchFamily="34" charset="0"/>
              <a:cs typeface="Arial" panose="020B0604020202020204" pitchFamily="34" charset="0"/>
            </a:endParaRPr>
          </a:p>
        </p:txBody>
      </p:sp>
      <p:sp>
        <p:nvSpPr>
          <p:cNvPr id="18" name="Rounded Rectangle 17">
            <a:extLst>
              <a:ext uri="{FF2B5EF4-FFF2-40B4-BE49-F238E27FC236}">
                <a16:creationId xmlns:a16="http://schemas.microsoft.com/office/drawing/2014/main" id="{6EB708C0-F98D-D400-A6FF-DB2BA2E6AE88}"/>
              </a:ext>
            </a:extLst>
          </p:cNvPr>
          <p:cNvSpPr>
            <a:spLocks noChangeArrowheads="1"/>
          </p:cNvSpPr>
          <p:nvPr/>
        </p:nvSpPr>
        <p:spPr bwMode="auto">
          <a:xfrm>
            <a:off x="6536948" y="1879850"/>
            <a:ext cx="1910140" cy="2432912"/>
          </a:xfrm>
          <a:prstGeom prst="roundRect">
            <a:avLst>
              <a:gd name="adj" fmla="val 7315"/>
            </a:avLst>
          </a:prstGeom>
          <a:solidFill>
            <a:srgbClr val="DE4939"/>
          </a:solidFill>
          <a:ln w="9525">
            <a:noFill/>
            <a:round/>
            <a:headEnd/>
            <a:tailEnd/>
          </a:ln>
          <a:effectLst>
            <a:outerShdw blurRad="254000" dist="63500" dir="5400000" algn="ctr" rotWithShape="0">
              <a:srgbClr val="000000">
                <a:alpha val="25000"/>
              </a:srgbClr>
            </a:outerShdw>
          </a:effectLst>
        </p:spPr>
        <p:txBody>
          <a:bodyPr lIns="216000" tIns="216000" rIns="216000" anchor="t"/>
          <a:lstStyle/>
          <a:p>
            <a:pPr eaLnBrk="1" fontAlgn="auto" hangingPunct="1">
              <a:lnSpc>
                <a:spcPts val="2000"/>
              </a:lnSpc>
              <a:spcBef>
                <a:spcPts val="0"/>
              </a:spcBef>
              <a:spcAft>
                <a:spcPts val="800"/>
              </a:spcAft>
              <a:defRPr/>
            </a:pPr>
            <a:r>
              <a:rPr lang="en-US" sz="2000" b="1" dirty="0">
                <a:solidFill>
                  <a:schemeClr val="lt1"/>
                </a:solidFill>
                <a:latin typeface="Arial" panose="020B0604020202020204" pitchFamily="34" charset="0"/>
                <a:cs typeface="Arial" panose="020B0604020202020204" pitchFamily="34" charset="0"/>
              </a:rPr>
              <a:t>10+ ppm</a:t>
            </a:r>
            <a:endParaRPr lang="en-US" sz="1200" b="1" dirty="0">
              <a:solidFill>
                <a:schemeClr val="lt1"/>
              </a:solidFill>
              <a:latin typeface="Arial" panose="020B0604020202020204" pitchFamily="34" charset="0"/>
              <a:cs typeface="Arial" panose="020B0604020202020204" pitchFamily="34" charset="0"/>
            </a:endParaRPr>
          </a:p>
          <a:p>
            <a:pPr eaLnBrk="1" fontAlgn="auto" hangingPunct="1">
              <a:lnSpc>
                <a:spcPts val="1600"/>
              </a:lnSpc>
              <a:spcBef>
                <a:spcPts val="0"/>
              </a:spcBef>
              <a:spcAft>
                <a:spcPts val="800"/>
              </a:spcAft>
              <a:defRPr/>
            </a:pPr>
            <a:r>
              <a:rPr lang="en-US" sz="1200" b="1" dirty="0">
                <a:solidFill>
                  <a:schemeClr val="lt1"/>
                </a:solidFill>
                <a:latin typeface="Arial" panose="020B0604020202020204" pitchFamily="34" charset="0"/>
                <a:cs typeface="Arial" panose="020B0604020202020204" pitchFamily="34" charset="0"/>
              </a:rPr>
              <a:t>Typical levels </a:t>
            </a:r>
            <a:br>
              <a:rPr lang="en-US" sz="1200" b="1" dirty="0">
                <a:solidFill>
                  <a:schemeClr val="lt1"/>
                </a:solidFill>
                <a:latin typeface="Arial" panose="020B0604020202020204" pitchFamily="34" charset="0"/>
                <a:cs typeface="Arial" panose="020B0604020202020204" pitchFamily="34" charset="0"/>
              </a:rPr>
            </a:br>
            <a:r>
              <a:rPr lang="en-US" sz="1200" b="1" dirty="0">
                <a:solidFill>
                  <a:schemeClr val="lt1"/>
                </a:solidFill>
                <a:latin typeface="Arial" panose="020B0604020202020204" pitchFamily="34" charset="0"/>
                <a:cs typeface="Arial" panose="020B0604020202020204" pitchFamily="34" charset="0"/>
              </a:rPr>
              <a:t>for a smoker.</a:t>
            </a:r>
            <a:endParaRPr lang="en-US" sz="1200" dirty="0">
              <a:solidFill>
                <a:schemeClr val="lt1"/>
              </a:solidFill>
              <a:latin typeface="Arial" panose="020B0604020202020204" pitchFamily="34" charset="0"/>
              <a:cs typeface="Arial" panose="020B0604020202020204" pitchFamily="34" charset="0"/>
            </a:endParaRPr>
          </a:p>
        </p:txBody>
      </p:sp>
      <p:pic>
        <p:nvPicPr>
          <p:cNvPr id="20" name="Picture 19">
            <a:extLst>
              <a:ext uri="{FF2B5EF4-FFF2-40B4-BE49-F238E27FC236}">
                <a16:creationId xmlns:a16="http://schemas.microsoft.com/office/drawing/2014/main" id="{7EEF5505-7F73-BBE8-E569-10ED6A8AB339}"/>
              </a:ext>
            </a:extLst>
          </p:cNvPr>
          <p:cNvPicPr>
            <a:picLocks noChangeAspect="1"/>
          </p:cNvPicPr>
          <p:nvPr/>
        </p:nvPicPr>
        <p:blipFill>
          <a:blip r:embed="rId3"/>
          <a:stretch>
            <a:fillRect/>
          </a:stretch>
        </p:blipFill>
        <p:spPr>
          <a:xfrm>
            <a:off x="480299" y="1817740"/>
            <a:ext cx="1534464" cy="2592000"/>
          </a:xfrm>
          <a:prstGeom prst="rect">
            <a:avLst/>
          </a:prstGeom>
          <a:effectLst>
            <a:outerShdw blurRad="254000" dist="63500" dir="5400000" algn="ctr" rotWithShape="0">
              <a:srgbClr val="000000">
                <a:alpha val="25000"/>
              </a:srgbClr>
            </a:outerShdw>
          </a:effectLst>
        </p:spPr>
      </p:pic>
    </p:spTree>
    <p:extLst>
      <p:ext uri="{BB962C8B-B14F-4D97-AF65-F5344CB8AC3E}">
        <p14:creationId xmlns:p14="http://schemas.microsoft.com/office/powerpoint/2010/main" val="1900870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3000"/>
                            </p:stCondLst>
                            <p:childTnLst>
                              <p:par>
                                <p:cTn id="17" presetID="10" presetClass="entr" presetSubtype="0" fill="hold" grpId="0" nodeType="afterEffect">
                                  <p:stCondLst>
                                    <p:cond delay="50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par>
                          <p:cTn id="20" fill="hold">
                            <p:stCondLst>
                              <p:cond delay="4000"/>
                            </p:stCondLst>
                            <p:childTnLst>
                              <p:par>
                                <p:cTn id="21" presetID="10" presetClass="entr" presetSubtype="0" fill="hold" grpId="0" nodeType="afterEffect">
                                  <p:stCondLst>
                                    <p:cond delay="50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5000"/>
                            </p:stCondLst>
                            <p:childTnLst>
                              <p:par>
                                <p:cTn id="25" presetID="10" presetClass="entr" presetSubtype="0" fill="hold" grpId="0" nodeType="afterEffect">
                                  <p:stCondLst>
                                    <p:cond delay="50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1" grpId="0" animBg="1"/>
      <p:bldP spid="17"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holding a device&#10;&#10;Description automatically generated">
            <a:extLst>
              <a:ext uri="{FF2B5EF4-FFF2-40B4-BE49-F238E27FC236}">
                <a16:creationId xmlns:a16="http://schemas.microsoft.com/office/drawing/2014/main" id="{3C383598-1DD4-FB4F-09A5-52FDC99C3E3F}"/>
              </a:ext>
            </a:extLst>
          </p:cNvPr>
          <p:cNvPicPr>
            <a:picLocks noChangeAspect="1"/>
          </p:cNvPicPr>
          <p:nvPr/>
        </p:nvPicPr>
        <p:blipFill rotWithShape="1">
          <a:blip r:embed="rId3"/>
          <a:srcRect l="4230" t="19300" r="12694" b="2349"/>
          <a:stretch/>
        </p:blipFill>
        <p:spPr>
          <a:xfrm>
            <a:off x="1963971" y="2081068"/>
            <a:ext cx="5454595" cy="4176608"/>
          </a:xfrm>
          <a:prstGeom prst="rect">
            <a:avLst/>
          </a:prstGeom>
          <a:noFill/>
        </p:spPr>
      </p:pic>
      <p:sp>
        <p:nvSpPr>
          <p:cNvPr id="6" name="Title 1">
            <a:extLst>
              <a:ext uri="{FF2B5EF4-FFF2-40B4-BE49-F238E27FC236}">
                <a16:creationId xmlns:a16="http://schemas.microsoft.com/office/drawing/2014/main" id="{F9385F8A-6495-8A0F-897D-DAB08709BAC0}"/>
              </a:ext>
            </a:extLst>
          </p:cNvPr>
          <p:cNvSpPr txBox="1">
            <a:spLocks/>
          </p:cNvSpPr>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a:lstStyle>
          <a:p>
            <a:r>
              <a:rPr lang="en-GB"/>
              <a:t>What can affect carbon monoxide readings?</a:t>
            </a:r>
            <a:endParaRPr lang="en-US"/>
          </a:p>
        </p:txBody>
      </p:sp>
      <p:sp>
        <p:nvSpPr>
          <p:cNvPr id="10" name="Footer Placeholder 3">
            <a:extLst>
              <a:ext uri="{FF2B5EF4-FFF2-40B4-BE49-F238E27FC236}">
                <a16:creationId xmlns:a16="http://schemas.microsoft.com/office/drawing/2014/main" id="{F7545B08-1113-620D-FFF6-EEA3EA1A776F}"/>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665072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12B37CD-5859-40B4-AC69-C7E1D88E302F}"/>
              </a:ext>
            </a:extLst>
          </p:cNvPr>
          <p:cNvSpPr/>
          <p:nvPr/>
        </p:nvSpPr>
        <p:spPr>
          <a:xfrm>
            <a:off x="795131" y="1608044"/>
            <a:ext cx="7659756" cy="3879460"/>
          </a:xfrm>
          <a:prstGeom prst="rect">
            <a:avLst/>
          </a:prstGeom>
        </p:spPr>
        <p:txBody>
          <a:bodyPr wrap="square">
            <a:spAutoFit/>
          </a:bodyPr>
          <a:lstStyle/>
          <a:p>
            <a:pPr eaLnBrk="1" fontAlgn="auto" hangingPunct="1">
              <a:spcBef>
                <a:spcPts val="0"/>
              </a:spcBef>
              <a:spcAft>
                <a:spcPts val="0"/>
              </a:spcAft>
              <a:defRPr/>
            </a:pPr>
            <a:endParaRPr lang="en-US" sz="2000" b="1">
              <a:solidFill>
                <a:schemeClr val="bg1"/>
              </a:solidFill>
              <a:latin typeface="+mn-lt"/>
              <a:cs typeface="+mn-cs"/>
            </a:endParaRPr>
          </a:p>
          <a:p>
            <a:pPr marL="457200" indent="-457200" eaLnBrk="1" fontAlgn="auto" hangingPunct="1">
              <a:lnSpc>
                <a:spcPct val="114000"/>
              </a:lnSpc>
              <a:spcBef>
                <a:spcPts val="0"/>
              </a:spcBef>
              <a:spcAft>
                <a:spcPts val="0"/>
              </a:spcAft>
              <a:buClr>
                <a:schemeClr val="accent3"/>
              </a:buClr>
              <a:buSzPct val="120000"/>
              <a:buFont typeface="Arial" panose="020B0604020202020204" pitchFamily="34" charset="0"/>
              <a:buChar char="■"/>
              <a:defRPr/>
            </a:pPr>
            <a:r>
              <a:rPr lang="en-US" sz="2000" b="1">
                <a:solidFill>
                  <a:srgbClr val="0072CF"/>
                </a:solidFill>
                <a:latin typeface="+mn-lt"/>
                <a:cs typeface="+mn-cs"/>
              </a:rPr>
              <a:t>Creates a dialogue </a:t>
            </a:r>
            <a:r>
              <a:rPr lang="en-US" sz="2000">
                <a:latin typeface="+mn-lt"/>
                <a:cs typeface="+mn-cs"/>
              </a:rPr>
              <a:t>with the patient, allowing you to explain how smoking affects their health and recovery </a:t>
            </a:r>
          </a:p>
          <a:p>
            <a:pPr marL="457200" indent="-457200" eaLnBrk="1" fontAlgn="auto" hangingPunct="1">
              <a:lnSpc>
                <a:spcPct val="114000"/>
              </a:lnSpc>
              <a:spcBef>
                <a:spcPts val="0"/>
              </a:spcBef>
              <a:spcAft>
                <a:spcPts val="0"/>
              </a:spcAft>
              <a:buClr>
                <a:schemeClr val="accent3"/>
              </a:buClr>
              <a:buSzPct val="120000"/>
              <a:buFont typeface="Arial" panose="020B0604020202020204" pitchFamily="34" charset="0"/>
              <a:buChar char="■"/>
              <a:defRPr/>
            </a:pPr>
            <a:endParaRPr lang="en-US" sz="2000">
              <a:latin typeface="+mn-lt"/>
              <a:cs typeface="+mn-cs"/>
            </a:endParaRPr>
          </a:p>
          <a:p>
            <a:pPr marL="457200" indent="-457200" eaLnBrk="1" fontAlgn="auto" hangingPunct="1">
              <a:lnSpc>
                <a:spcPct val="114000"/>
              </a:lnSpc>
              <a:spcBef>
                <a:spcPts val="0"/>
              </a:spcBef>
              <a:spcAft>
                <a:spcPts val="0"/>
              </a:spcAft>
              <a:buClr>
                <a:schemeClr val="accent3"/>
              </a:buClr>
              <a:buSzPct val="120000"/>
              <a:buFont typeface="Arial" panose="020B0604020202020204" pitchFamily="34" charset="0"/>
              <a:buChar char="■"/>
              <a:defRPr/>
            </a:pPr>
            <a:r>
              <a:rPr lang="en-US" sz="2000" b="1">
                <a:solidFill>
                  <a:srgbClr val="0072CF"/>
                </a:solidFill>
                <a:latin typeface="+mn-lt"/>
                <a:cs typeface="+mn-cs"/>
              </a:rPr>
              <a:t>Motivates</a:t>
            </a:r>
            <a:r>
              <a:rPr lang="en-US" sz="2000">
                <a:latin typeface="+mn-lt"/>
                <a:cs typeface="+mn-cs"/>
              </a:rPr>
              <a:t> to make a quit attempt or remain smokefree</a:t>
            </a:r>
          </a:p>
          <a:p>
            <a:pPr marL="457200" indent="-457200" eaLnBrk="1" fontAlgn="auto" hangingPunct="1">
              <a:lnSpc>
                <a:spcPct val="114000"/>
              </a:lnSpc>
              <a:spcBef>
                <a:spcPts val="0"/>
              </a:spcBef>
              <a:spcAft>
                <a:spcPts val="0"/>
              </a:spcAft>
              <a:buClr>
                <a:schemeClr val="accent3"/>
              </a:buClr>
              <a:buSzPct val="120000"/>
              <a:buFont typeface="Arial" panose="020B0604020202020204" pitchFamily="34" charset="0"/>
              <a:buChar char="■"/>
              <a:defRPr/>
            </a:pPr>
            <a:endParaRPr lang="en-US" sz="2000">
              <a:latin typeface="+mn-lt"/>
              <a:cs typeface="+mn-cs"/>
            </a:endParaRPr>
          </a:p>
          <a:p>
            <a:pPr marL="457200" indent="-457200" eaLnBrk="1" fontAlgn="auto" hangingPunct="1">
              <a:lnSpc>
                <a:spcPct val="114000"/>
              </a:lnSpc>
              <a:spcBef>
                <a:spcPts val="0"/>
              </a:spcBef>
              <a:spcAft>
                <a:spcPts val="0"/>
              </a:spcAft>
              <a:buClr>
                <a:schemeClr val="accent3"/>
              </a:buClr>
              <a:buSzPct val="120000"/>
              <a:buFont typeface="Arial" panose="020B0604020202020204" pitchFamily="34" charset="0"/>
              <a:buChar char="■"/>
              <a:defRPr/>
            </a:pPr>
            <a:r>
              <a:rPr lang="en-US" sz="2000">
                <a:latin typeface="+mn-lt"/>
                <a:cs typeface="+mn-cs"/>
              </a:rPr>
              <a:t>Provides patients with </a:t>
            </a:r>
            <a:r>
              <a:rPr lang="en-US" sz="2000" b="1">
                <a:solidFill>
                  <a:srgbClr val="0072CF"/>
                </a:solidFill>
                <a:latin typeface="+mn-lt"/>
                <a:cs typeface="+mn-cs"/>
              </a:rPr>
              <a:t>personalised feedback (their measurement) </a:t>
            </a:r>
            <a:r>
              <a:rPr lang="en-US" sz="2000">
                <a:latin typeface="+mn-lt"/>
                <a:cs typeface="+mn-cs"/>
              </a:rPr>
              <a:t>to allow them to make an informed decision</a:t>
            </a:r>
          </a:p>
          <a:p>
            <a:pPr marL="457200" indent="-457200" eaLnBrk="1" fontAlgn="auto" hangingPunct="1">
              <a:lnSpc>
                <a:spcPct val="114000"/>
              </a:lnSpc>
              <a:spcBef>
                <a:spcPts val="0"/>
              </a:spcBef>
              <a:spcAft>
                <a:spcPts val="0"/>
              </a:spcAft>
              <a:buClr>
                <a:schemeClr val="accent3"/>
              </a:buClr>
              <a:buSzPct val="120000"/>
              <a:buFont typeface="Arial" panose="020B0604020202020204" pitchFamily="34" charset="0"/>
              <a:buChar char="■"/>
              <a:defRPr/>
            </a:pPr>
            <a:endParaRPr lang="en-US" sz="2000">
              <a:latin typeface="+mn-lt"/>
              <a:cs typeface="+mn-cs"/>
            </a:endParaRPr>
          </a:p>
          <a:p>
            <a:pPr marL="457200" indent="-457200" eaLnBrk="1" fontAlgn="auto" hangingPunct="1">
              <a:lnSpc>
                <a:spcPct val="114000"/>
              </a:lnSpc>
              <a:spcBef>
                <a:spcPts val="0"/>
              </a:spcBef>
              <a:spcAft>
                <a:spcPts val="0"/>
              </a:spcAft>
              <a:buClr>
                <a:schemeClr val="accent3"/>
              </a:buClr>
              <a:buSzPct val="120000"/>
              <a:buFont typeface="Arial" panose="020B0604020202020204" pitchFamily="34" charset="0"/>
              <a:buChar char="■"/>
              <a:defRPr/>
            </a:pPr>
            <a:r>
              <a:rPr lang="en-US" sz="2000">
                <a:latin typeface="+mn-lt"/>
                <a:cs typeface="+mn-cs"/>
              </a:rPr>
              <a:t>CO is eliminated very quickly, therefore </a:t>
            </a:r>
            <a:r>
              <a:rPr lang="en-US" sz="2000" b="1">
                <a:solidFill>
                  <a:srgbClr val="0072CF"/>
                </a:solidFill>
                <a:latin typeface="+mn-lt"/>
                <a:cs typeface="+mn-cs"/>
              </a:rPr>
              <a:t>positive effects </a:t>
            </a:r>
            <a:r>
              <a:rPr lang="en-US" sz="2000">
                <a:latin typeface="+mn-lt"/>
                <a:cs typeface="+mn-cs"/>
              </a:rPr>
              <a:t>of not smoking can be seen immediately</a:t>
            </a:r>
          </a:p>
        </p:txBody>
      </p:sp>
      <p:sp>
        <p:nvSpPr>
          <p:cNvPr id="5" name="Title 4">
            <a:extLst>
              <a:ext uri="{FF2B5EF4-FFF2-40B4-BE49-F238E27FC236}">
                <a16:creationId xmlns:a16="http://schemas.microsoft.com/office/drawing/2014/main" id="{278DDA9F-DDD5-E885-0E99-89E46A03F6A9}"/>
              </a:ext>
            </a:extLst>
          </p:cNvPr>
          <p:cNvSpPr>
            <a:spLocks noGrp="1"/>
          </p:cNvSpPr>
          <p:nvPr>
            <p:ph type="title"/>
          </p:nvPr>
        </p:nvSpPr>
        <p:spPr/>
        <p:txBody>
          <a:bodyPr/>
          <a:lstStyle/>
          <a:p>
            <a:r>
              <a:rPr lang="en-GB"/>
              <a:t>Summary</a:t>
            </a:r>
          </a:p>
        </p:txBody>
      </p:sp>
      <p:sp>
        <p:nvSpPr>
          <p:cNvPr id="6" name="Footer Placeholder 3">
            <a:extLst>
              <a:ext uri="{FF2B5EF4-FFF2-40B4-BE49-F238E27FC236}">
                <a16:creationId xmlns:a16="http://schemas.microsoft.com/office/drawing/2014/main" id="{AB7DCE56-D188-9D05-7E4C-E8A9D1D12CA4}"/>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7299280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9661606"/>
      </p:ext>
    </p:extLst>
  </p:cSld>
  <p:clrMapOvr>
    <a:masterClrMapping/>
  </p:clrMapOvr>
</p:sld>
</file>

<file path=ppt/theme/theme1.xml><?xml version="1.0" encoding="utf-8"?>
<a:theme xmlns:a="http://schemas.openxmlformats.org/drawingml/2006/main" name="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2.xml><?xml version="1.0" encoding="utf-8"?>
<a:theme xmlns:a="http://schemas.openxmlformats.org/drawingml/2006/main" name="1_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3.xml><?xml version="1.0" encoding="utf-8"?>
<a:theme xmlns:a="http://schemas.openxmlformats.org/drawingml/2006/main" name="2_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96BEACA2F2FD04D9CF8C0C2AD81FE20" ma:contentTypeVersion="14" ma:contentTypeDescription="Create a new document." ma:contentTypeScope="" ma:versionID="e21ab03133499e5edaa8e5f1aeb5a2cd">
  <xsd:schema xmlns:xsd="http://www.w3.org/2001/XMLSchema" xmlns:xs="http://www.w3.org/2001/XMLSchema" xmlns:p="http://schemas.microsoft.com/office/2006/metadata/properties" xmlns:ns2="f08a3a01-a810-4981-84de-513e48da387b" xmlns:ns3="6f9764a4-8270-4f29-bbff-a467630dd90c" targetNamespace="http://schemas.microsoft.com/office/2006/metadata/properties" ma:root="true" ma:fieldsID="a605b1831acf3ca42085371145770ccb" ns2:_="" ns3:_="">
    <xsd:import namespace="f08a3a01-a810-4981-84de-513e48da387b"/>
    <xsd:import namespace="6f9764a4-8270-4f29-bbff-a467630dd90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8a3a01-a810-4981-84de-513e48da3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d85d53d-afa2-41ae-870b-875e92731b70"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9764a4-8270-4f29-bbff-a467630dd90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6f4df2a-fb7f-403e-9547-acf1b9f2f5fe}" ma:internalName="TaxCatchAll" ma:showField="CatchAllData" ma:web="6f9764a4-8270-4f29-bbff-a467630dd90c">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08a3a01-a810-4981-84de-513e48da387b">
      <Terms xmlns="http://schemas.microsoft.com/office/infopath/2007/PartnerControls"/>
    </lcf76f155ced4ddcb4097134ff3c332f>
    <TaxCatchAll xmlns="6f9764a4-8270-4f29-bbff-a467630dd90c" xsi:nil="true"/>
  </documentManagement>
</p:properties>
</file>

<file path=customXml/itemProps1.xml><?xml version="1.0" encoding="utf-8"?>
<ds:datastoreItem xmlns:ds="http://schemas.openxmlformats.org/officeDocument/2006/customXml" ds:itemID="{64D8B517-8B34-4BB8-8F16-4AB6E8578371}">
  <ds:schemaRefs>
    <ds:schemaRef ds:uri="http://schemas.microsoft.com/sharepoint/v3/contenttype/forms"/>
  </ds:schemaRefs>
</ds:datastoreItem>
</file>

<file path=customXml/itemProps2.xml><?xml version="1.0" encoding="utf-8"?>
<ds:datastoreItem xmlns:ds="http://schemas.openxmlformats.org/officeDocument/2006/customXml" ds:itemID="{6653B27A-914B-494C-88B0-429F4EB2C76E}">
  <ds:schemaRefs>
    <ds:schemaRef ds:uri="6f9764a4-8270-4f29-bbff-a467630dd90c"/>
    <ds:schemaRef ds:uri="f08a3a01-a810-4981-84de-513e48da387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8C90600-40EE-4271-BF90-0898D3759EA2}">
  <ds:schemaRefs>
    <ds:schemaRef ds:uri="http://schemas.microsoft.com/office/2006/metadata/properties"/>
    <ds:schemaRef ds:uri="http://schemas.microsoft.com/office/infopath/2007/PartnerControls"/>
    <ds:schemaRef ds:uri="f08a3a01-a810-4981-84de-513e48da387b"/>
    <ds:schemaRef ds:uri="6f9764a4-8270-4f29-bbff-a467630dd90c"/>
  </ds:schemaRefs>
</ds:datastoreItem>
</file>

<file path=docProps/app.xml><?xml version="1.0" encoding="utf-8"?>
<Properties xmlns="http://schemas.openxmlformats.org/officeDocument/2006/extended-properties" xmlns:vt="http://schemas.openxmlformats.org/officeDocument/2006/docPropsVTypes">
  <Template>{C73B9596-2B94-FE42-A860-BBE8E454E5B3}tf16401378</Template>
  <TotalTime>23</TotalTime>
  <Words>1697</Words>
  <Application>Microsoft Macintosh PowerPoint</Application>
  <PresentationFormat>On-screen Show (4:3)</PresentationFormat>
  <Paragraphs>171</Paragraphs>
  <Slides>8</Slides>
  <Notes>8</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8</vt:i4>
      </vt:variant>
    </vt:vector>
  </HeadingPairs>
  <TitlesOfParts>
    <vt:vector size="20" baseType="lpstr">
      <vt:lpstr>Arial</vt:lpstr>
      <vt:lpstr>Arial,Sans-Serif</vt:lpstr>
      <vt:lpstr>Calibri</vt:lpstr>
      <vt:lpstr>Century Gothic</vt:lpstr>
      <vt:lpstr>Geneva</vt:lpstr>
      <vt:lpstr>Helvetica</vt:lpstr>
      <vt:lpstr>Lucida Grande</vt:lpstr>
      <vt:lpstr>System Font Regular</vt:lpstr>
      <vt:lpstr>Times</vt:lpstr>
      <vt:lpstr>NCSCT</vt:lpstr>
      <vt:lpstr>1_NCSCT</vt:lpstr>
      <vt:lpstr>2_NCSCT</vt:lpstr>
      <vt:lpstr>PowerPoint Presentation</vt:lpstr>
      <vt:lpstr>PowerPoint Presentation</vt:lpstr>
      <vt:lpstr>Carbon monoxide monitoring</vt:lpstr>
      <vt:lpstr>    CO Monitoring Demonstration </vt:lpstr>
      <vt:lpstr>Discussing results with patients </vt:lpstr>
      <vt:lpstr>PowerPoint Presentation</vt:lpstr>
      <vt:lpstr>Summary</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Bunegar</dc:creator>
  <cp:lastModifiedBy>SOPHIA PAPADAKIS</cp:lastModifiedBy>
  <cp:revision>94</cp:revision>
  <cp:lastPrinted>2021-04-19T06:44:37Z</cp:lastPrinted>
  <dcterms:created xsi:type="dcterms:W3CDTF">2019-04-01T09:21:54Z</dcterms:created>
  <dcterms:modified xsi:type="dcterms:W3CDTF">2024-03-03T17:48:31Z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0x010100D96BEACA2F2FD04D9CF8C0C2AD81FE20</vt:lpwstr>
  </property>
  <property fmtid="{D5CDD505-2E9C-101B-9397-08002B2CF9AE}" pid="3" name="MediaServiceImageTags">
    <vt:lpwstr/>
  </property>
</Properties>
</file>